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64"/>
  </p:notesMasterIdLst>
  <p:handoutMasterIdLst>
    <p:handoutMasterId r:id="rId65"/>
  </p:handoutMasterIdLst>
  <p:sldIdLst>
    <p:sldId id="410" r:id="rId5"/>
    <p:sldId id="383" r:id="rId6"/>
    <p:sldId id="412" r:id="rId7"/>
    <p:sldId id="413" r:id="rId8"/>
    <p:sldId id="411" r:id="rId9"/>
    <p:sldId id="414" r:id="rId10"/>
    <p:sldId id="415" r:id="rId11"/>
    <p:sldId id="416" r:id="rId12"/>
    <p:sldId id="417" r:id="rId13"/>
    <p:sldId id="418" r:id="rId14"/>
    <p:sldId id="419" r:id="rId15"/>
    <p:sldId id="422" r:id="rId16"/>
    <p:sldId id="420" r:id="rId17"/>
    <p:sldId id="421" r:id="rId18"/>
    <p:sldId id="423" r:id="rId19"/>
    <p:sldId id="424" r:id="rId20"/>
    <p:sldId id="428" r:id="rId21"/>
    <p:sldId id="425" r:id="rId22"/>
    <p:sldId id="429" r:id="rId23"/>
    <p:sldId id="465" r:id="rId24"/>
    <p:sldId id="466" r:id="rId25"/>
    <p:sldId id="430" r:id="rId26"/>
    <p:sldId id="431" r:id="rId27"/>
    <p:sldId id="432" r:id="rId28"/>
    <p:sldId id="434" r:id="rId29"/>
    <p:sldId id="433" r:id="rId30"/>
    <p:sldId id="436" r:id="rId31"/>
    <p:sldId id="437" r:id="rId32"/>
    <p:sldId id="438" r:id="rId33"/>
    <p:sldId id="426" r:id="rId34"/>
    <p:sldId id="427" r:id="rId35"/>
    <p:sldId id="439" r:id="rId36"/>
    <p:sldId id="440" r:id="rId37"/>
    <p:sldId id="441" r:id="rId38"/>
    <p:sldId id="443" r:id="rId39"/>
    <p:sldId id="444" r:id="rId40"/>
    <p:sldId id="445" r:id="rId41"/>
    <p:sldId id="446" r:id="rId42"/>
    <p:sldId id="447" r:id="rId43"/>
    <p:sldId id="448" r:id="rId44"/>
    <p:sldId id="449" r:id="rId45"/>
    <p:sldId id="442" r:id="rId46"/>
    <p:sldId id="450" r:id="rId47"/>
    <p:sldId id="451" r:id="rId48"/>
    <p:sldId id="452" r:id="rId49"/>
    <p:sldId id="453" r:id="rId50"/>
    <p:sldId id="454" r:id="rId51"/>
    <p:sldId id="455" r:id="rId52"/>
    <p:sldId id="456" r:id="rId53"/>
    <p:sldId id="457" r:id="rId54"/>
    <p:sldId id="460" r:id="rId55"/>
    <p:sldId id="459" r:id="rId56"/>
    <p:sldId id="458" r:id="rId57"/>
    <p:sldId id="461" r:id="rId58"/>
    <p:sldId id="462" r:id="rId59"/>
    <p:sldId id="463" r:id="rId60"/>
    <p:sldId id="464" r:id="rId61"/>
    <p:sldId id="404" r:id="rId62"/>
    <p:sldId id="39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7" autoAdjust="0"/>
    <p:restoredTop sz="96327" autoAdjust="0"/>
  </p:normalViewPr>
  <p:slideViewPr>
    <p:cSldViewPr snapToGrid="0">
      <p:cViewPr varScale="1">
        <p:scale>
          <a:sx n="91" d="100"/>
          <a:sy n="91" d="100"/>
        </p:scale>
        <p:origin x="187" y="5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4/12/2024</a:t>
            </a:fld>
            <a:endParaRPr lang="en-US" dirty="0"/>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dirty="0"/>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4/12/2024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109245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311341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3907306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58</a:t>
            </a:fld>
            <a:endParaRPr lang="en-US" dirty="0"/>
          </a:p>
        </p:txBody>
      </p:sp>
    </p:spTree>
    <p:extLst>
      <p:ext uri="{BB962C8B-B14F-4D97-AF65-F5344CB8AC3E}">
        <p14:creationId xmlns:p14="http://schemas.microsoft.com/office/powerpoint/2010/main" val="634596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59</a:t>
            </a:fld>
            <a:endParaRPr lang="en-US" dirty="0"/>
          </a:p>
        </p:txBody>
      </p:sp>
    </p:spTree>
    <p:extLst>
      <p:ext uri="{BB962C8B-B14F-4D97-AF65-F5344CB8AC3E}">
        <p14:creationId xmlns:p14="http://schemas.microsoft.com/office/powerpoint/2010/main" val="1765923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endParaRPr lang="en-US" dirty="0"/>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wm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2.xml"/><Relationship Id="rId5" Type="http://schemas.openxmlformats.org/officeDocument/2006/relationships/image" Target="../media/image38.jpeg"/><Relationship Id="rId4" Type="http://schemas.openxmlformats.org/officeDocument/2006/relationships/image" Target="../media/image37.jpeg"/></Relationships>
</file>

<file path=ppt/slides/_rels/slide3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fyO9S1UMhcs?si=juqP2R8-nuyQjOyu"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hyperlink" Target="https://youtu.be/K0FL3gTcJH8?si=CuAxMqKn9_mDU7Yi" TargetMode="External"/><Relationship Id="rId4" Type="http://schemas.openxmlformats.org/officeDocument/2006/relationships/hyperlink" Target="https://youtu.be/5G6Qrr7OJcA?si=hb4TEzl4xh1wbuh9"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D9D6-2977-ABCD-FDF8-51AFA5064E54}"/>
              </a:ext>
            </a:extLst>
          </p:cNvPr>
          <p:cNvSpPr>
            <a:spLocks noGrp="1"/>
          </p:cNvSpPr>
          <p:nvPr>
            <p:ph type="ctrTitle"/>
          </p:nvPr>
        </p:nvSpPr>
        <p:spPr>
          <a:xfrm>
            <a:off x="6309904" y="1979801"/>
            <a:ext cx="5486400" cy="1723517"/>
          </a:xfrm>
        </p:spPr>
        <p:txBody>
          <a:bodyPr/>
          <a:lstStyle/>
          <a:p>
            <a:pPr marL="0" indent="0" algn="ctr">
              <a:buNone/>
            </a:pPr>
            <a:r>
              <a:rPr lang="en-US" sz="4400" dirty="0">
                <a:solidFill>
                  <a:schemeClr val="accent1">
                    <a:lumMod val="50000"/>
                  </a:schemeClr>
                </a:solidFill>
              </a:rPr>
              <a:t>Advanced Image and Video processing </a:t>
            </a:r>
            <a:endParaRPr lang="ar-EG" sz="4400" dirty="0">
              <a:solidFill>
                <a:schemeClr val="accent1">
                  <a:lumMod val="50000"/>
                </a:schemeClr>
              </a:solidFill>
            </a:endParaRPr>
          </a:p>
        </p:txBody>
      </p:sp>
      <p:sp>
        <p:nvSpPr>
          <p:cNvPr id="3" name="Title 1">
            <a:extLst>
              <a:ext uri="{FF2B5EF4-FFF2-40B4-BE49-F238E27FC236}">
                <a16:creationId xmlns:a16="http://schemas.microsoft.com/office/drawing/2014/main" id="{1F4A65CD-D07E-376A-31CF-8D33202212AD}"/>
              </a:ext>
            </a:extLst>
          </p:cNvPr>
          <p:cNvSpPr txBox="1">
            <a:spLocks/>
          </p:cNvSpPr>
          <p:nvPr/>
        </p:nvSpPr>
        <p:spPr>
          <a:xfrm>
            <a:off x="8380602" y="4974672"/>
            <a:ext cx="3415702" cy="1602297"/>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None/>
            </a:pPr>
            <a:r>
              <a:rPr lang="en-US" sz="2000" b="1" dirty="0"/>
              <a:t>Under the supervision of </a:t>
            </a:r>
            <a:endParaRPr lang="ar-EG" sz="2000" b="1" dirty="0"/>
          </a:p>
          <a:p>
            <a:pPr marL="0" indent="0" algn="ctr">
              <a:buNone/>
            </a:pPr>
            <a:r>
              <a:rPr lang="en-US" sz="2000" b="1" dirty="0">
                <a:solidFill>
                  <a:schemeClr val="accent1">
                    <a:lumMod val="50000"/>
                  </a:schemeClr>
                </a:solidFill>
              </a:rPr>
              <a:t>Dr. Mai Kamal El Den</a:t>
            </a:r>
          </a:p>
          <a:p>
            <a:pPr marL="0" indent="0" algn="ctr">
              <a:buNone/>
            </a:pPr>
            <a:r>
              <a:rPr lang="en-US" sz="2000" b="1" dirty="0"/>
              <a:t>By</a:t>
            </a:r>
          </a:p>
          <a:p>
            <a:pPr marL="0" indent="0" algn="ctr">
              <a:buNone/>
            </a:pPr>
            <a:r>
              <a:rPr lang="en-US" sz="2000" b="1" dirty="0">
                <a:solidFill>
                  <a:schemeClr val="accent1">
                    <a:lumMod val="50000"/>
                  </a:schemeClr>
                </a:solidFill>
              </a:rPr>
              <a:t>Eng. Omar </a:t>
            </a:r>
            <a:r>
              <a:rPr lang="en-US" sz="2000" b="1" dirty="0" err="1">
                <a:solidFill>
                  <a:schemeClr val="accent1">
                    <a:lumMod val="50000"/>
                  </a:schemeClr>
                </a:solidFill>
              </a:rPr>
              <a:t>abdelhameed</a:t>
            </a:r>
            <a:endParaRPr lang="en-US" sz="2000" b="1" dirty="0">
              <a:solidFill>
                <a:schemeClr val="accent1">
                  <a:lumMod val="50000"/>
                </a:schemeClr>
              </a:solidFill>
            </a:endParaRPr>
          </a:p>
        </p:txBody>
      </p:sp>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F50C-15A9-4559-B3C6-B307E30DA255}"/>
              </a:ext>
            </a:extLst>
          </p:cNvPr>
          <p:cNvSpPr>
            <a:spLocks noGrp="1"/>
          </p:cNvSpPr>
          <p:nvPr>
            <p:ph type="title"/>
          </p:nvPr>
        </p:nvSpPr>
        <p:spPr>
          <a:xfrm>
            <a:off x="435106" y="347898"/>
            <a:ext cx="4315570" cy="1570325"/>
          </a:xfrm>
        </p:spPr>
        <p:txBody>
          <a:bodyPr/>
          <a:lstStyle/>
          <a:p>
            <a:r>
              <a:rPr lang="en-US" sz="4400" dirty="0"/>
              <a:t>Identity</a:t>
            </a:r>
            <a:r>
              <a:rPr lang="en-US" dirty="0"/>
              <a:t> transformation</a:t>
            </a:r>
          </a:p>
        </p:txBody>
      </p:sp>
      <p:pic>
        <p:nvPicPr>
          <p:cNvPr id="7" name="Picture 6" descr="A screen shot of a graph&#10;&#10;Description automatically generated">
            <a:extLst>
              <a:ext uri="{FF2B5EF4-FFF2-40B4-BE49-F238E27FC236}">
                <a16:creationId xmlns:a16="http://schemas.microsoft.com/office/drawing/2014/main" id="{3346720A-5869-D6C3-B0CF-44D3002B9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172" y="964734"/>
            <a:ext cx="7141828" cy="5893266"/>
          </a:xfrm>
          <a:prstGeom prst="rect">
            <a:avLst/>
          </a:prstGeom>
        </p:spPr>
      </p:pic>
      <p:sp>
        <p:nvSpPr>
          <p:cNvPr id="8" name="Table Placeholder 2">
            <a:extLst>
              <a:ext uri="{FF2B5EF4-FFF2-40B4-BE49-F238E27FC236}">
                <a16:creationId xmlns:a16="http://schemas.microsoft.com/office/drawing/2014/main" id="{6546B17C-2147-9262-F526-27DE62EACBA6}"/>
              </a:ext>
            </a:extLst>
          </p:cNvPr>
          <p:cNvSpPr txBox="1">
            <a:spLocks/>
          </p:cNvSpPr>
          <p:nvPr/>
        </p:nvSpPr>
        <p:spPr>
          <a:xfrm>
            <a:off x="435106" y="2560843"/>
            <a:ext cx="3818842" cy="1479823"/>
          </a:xfrm>
          <a:prstGeom prst="rect">
            <a:avLst/>
          </a:prstGeom>
        </p:spPr>
        <p:txBody>
          <a:bodyPr vert="horz" lIns="91440" tIns="45720" rIns="91440" bIns="45720" rtlCol="0">
            <a:noAutofit/>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dirty="0"/>
              <a:t>Output image is same as input image</a:t>
            </a:r>
          </a:p>
        </p:txBody>
      </p:sp>
      <p:sp>
        <p:nvSpPr>
          <p:cNvPr id="9" name="Table Placeholder 2">
            <a:extLst>
              <a:ext uri="{FF2B5EF4-FFF2-40B4-BE49-F238E27FC236}">
                <a16:creationId xmlns:a16="http://schemas.microsoft.com/office/drawing/2014/main" id="{A889F70B-DC4E-3AB7-698B-43123EDC7F27}"/>
              </a:ext>
            </a:extLst>
          </p:cNvPr>
          <p:cNvSpPr txBox="1">
            <a:spLocks/>
          </p:cNvSpPr>
          <p:nvPr/>
        </p:nvSpPr>
        <p:spPr>
          <a:xfrm>
            <a:off x="585362" y="4420452"/>
            <a:ext cx="3518329" cy="1479823"/>
          </a:xfrm>
          <a:prstGeom prst="rect">
            <a:avLst/>
          </a:prstGeom>
        </p:spPr>
        <p:txBody>
          <a:bodyPr vert="horz" lIns="91440" tIns="45720" rIns="91440" bIns="45720" rtlCol="0">
            <a:noAutofit/>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r:input image</a:t>
            </a:r>
          </a:p>
          <a:p>
            <a:pPr marL="0" indent="0">
              <a:buFont typeface="Arial" panose="020B0604020202020204" pitchFamily="34" charset="0"/>
              <a:buNone/>
            </a:pPr>
            <a:r>
              <a:rPr lang="en-US" dirty="0"/>
              <a:t>s:output image</a:t>
            </a:r>
          </a:p>
        </p:txBody>
      </p:sp>
    </p:spTree>
    <p:extLst>
      <p:ext uri="{BB962C8B-B14F-4D97-AF65-F5344CB8AC3E}">
        <p14:creationId xmlns:p14="http://schemas.microsoft.com/office/powerpoint/2010/main" val="3263099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A2B4-985D-1FC0-3663-E217DED66C97}"/>
              </a:ext>
            </a:extLst>
          </p:cNvPr>
          <p:cNvSpPr>
            <a:spLocks noGrp="1"/>
          </p:cNvSpPr>
          <p:nvPr>
            <p:ph type="title"/>
          </p:nvPr>
        </p:nvSpPr>
        <p:spPr/>
        <p:txBody>
          <a:bodyPr/>
          <a:lstStyle/>
          <a:p>
            <a:r>
              <a:rPr lang="en-US" dirty="0"/>
              <a:t>Image </a:t>
            </a:r>
            <a:r>
              <a:rPr lang="en-US" sz="4400" dirty="0"/>
              <a:t>Negative</a:t>
            </a:r>
            <a:endParaRPr lang="en-US" dirty="0"/>
          </a:p>
        </p:txBody>
      </p:sp>
      <p:sp>
        <p:nvSpPr>
          <p:cNvPr id="3" name="Table Placeholder 2">
            <a:extLst>
              <a:ext uri="{FF2B5EF4-FFF2-40B4-BE49-F238E27FC236}">
                <a16:creationId xmlns:a16="http://schemas.microsoft.com/office/drawing/2014/main" id="{7ECFEBD4-1ADD-9560-6938-0A2ABFC5558A}"/>
              </a:ext>
            </a:extLst>
          </p:cNvPr>
          <p:cNvSpPr>
            <a:spLocks noGrp="1"/>
          </p:cNvSpPr>
          <p:nvPr>
            <p:ph type="tbl" sz="quarter" idx="10"/>
          </p:nvPr>
        </p:nvSpPr>
        <p:spPr>
          <a:xfrm>
            <a:off x="594360" y="2489480"/>
            <a:ext cx="4734385" cy="4166119"/>
          </a:xfrm>
        </p:spPr>
        <p:txBody>
          <a:bodyPr/>
          <a:lstStyle/>
          <a:p>
            <a:r>
              <a:rPr lang="en-US" dirty="0"/>
              <a:t>An image with gray level in the range [0, L-1]</a:t>
            </a:r>
          </a:p>
          <a:p>
            <a:r>
              <a:rPr lang="pt-BR" dirty="0"/>
              <a:t>Negative transformation :       </a:t>
            </a:r>
            <a:r>
              <a:rPr lang="pt-BR" dirty="0">
                <a:solidFill>
                  <a:srgbClr val="FF0000"/>
                </a:solidFill>
              </a:rPr>
              <a:t>s = L – 1 –r</a:t>
            </a:r>
            <a:endParaRPr lang="pt-BR" dirty="0"/>
          </a:p>
          <a:p>
            <a:r>
              <a:rPr lang="en-US" dirty="0"/>
              <a:t>Reversing the intensity levels of an image.</a:t>
            </a:r>
          </a:p>
          <a:p>
            <a:r>
              <a:rPr lang="en-US" dirty="0"/>
              <a:t>Suitable for enhancing white</a:t>
            </a:r>
          </a:p>
          <a:p>
            <a:r>
              <a:rPr lang="en-US" dirty="0"/>
              <a:t>or gray detail in dark</a:t>
            </a:r>
          </a:p>
          <a:p>
            <a:r>
              <a:rPr lang="en-US" dirty="0"/>
              <a:t>background.</a:t>
            </a:r>
            <a:endParaRPr lang="pt-BR" dirty="0"/>
          </a:p>
        </p:txBody>
      </p:sp>
      <p:pic>
        <p:nvPicPr>
          <p:cNvPr id="5" name="Picture 4" descr="A screenshot of a computer&#10;&#10;Description automatically generated">
            <a:extLst>
              <a:ext uri="{FF2B5EF4-FFF2-40B4-BE49-F238E27FC236}">
                <a16:creationId xmlns:a16="http://schemas.microsoft.com/office/drawing/2014/main" id="{07C6D4A1-A3C6-CC0D-F819-576ADC1C1AEA}"/>
              </a:ext>
            </a:extLst>
          </p:cNvPr>
          <p:cNvPicPr>
            <a:picLocks noChangeAspect="1"/>
          </p:cNvPicPr>
          <p:nvPr/>
        </p:nvPicPr>
        <p:blipFill rotWithShape="1">
          <a:blip r:embed="rId2">
            <a:extLst>
              <a:ext uri="{28A0092B-C50C-407E-A947-70E740481C1C}">
                <a14:useLocalDpi xmlns:a14="http://schemas.microsoft.com/office/drawing/2010/main" val="0"/>
              </a:ext>
            </a:extLst>
          </a:blip>
          <a:srcRect l="19158" t="33211" r="20809" b="4940"/>
          <a:stretch/>
        </p:blipFill>
        <p:spPr>
          <a:xfrm>
            <a:off x="5770179" y="1610498"/>
            <a:ext cx="6421821" cy="5247502"/>
          </a:xfrm>
          <a:prstGeom prst="rect">
            <a:avLst/>
          </a:prstGeom>
        </p:spPr>
      </p:pic>
    </p:spTree>
    <p:extLst>
      <p:ext uri="{BB962C8B-B14F-4D97-AF65-F5344CB8AC3E}">
        <p14:creationId xmlns:p14="http://schemas.microsoft.com/office/powerpoint/2010/main" val="4267856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F2B0-4778-2020-514D-8D9CE9CDE633}"/>
              </a:ext>
            </a:extLst>
          </p:cNvPr>
          <p:cNvSpPr>
            <a:spLocks noGrp="1"/>
          </p:cNvSpPr>
          <p:nvPr>
            <p:ph type="title"/>
          </p:nvPr>
        </p:nvSpPr>
        <p:spPr>
          <a:xfrm>
            <a:off x="455464" y="274478"/>
            <a:ext cx="10972800" cy="1570325"/>
          </a:xfrm>
        </p:spPr>
        <p:txBody>
          <a:bodyPr/>
          <a:lstStyle/>
          <a:p>
            <a:r>
              <a:rPr lang="en-US" dirty="0"/>
              <a:t> Example of</a:t>
            </a:r>
            <a:br>
              <a:rPr lang="en-US" dirty="0"/>
            </a:br>
            <a:r>
              <a:rPr lang="en-US" dirty="0"/>
              <a:t> Image Negative</a:t>
            </a:r>
          </a:p>
        </p:txBody>
      </p:sp>
      <p:pic>
        <p:nvPicPr>
          <p:cNvPr id="5" name="Picture 4" descr="A screenshot of a computer&#10;&#10;Description automatically generated">
            <a:extLst>
              <a:ext uri="{FF2B5EF4-FFF2-40B4-BE49-F238E27FC236}">
                <a16:creationId xmlns:a16="http://schemas.microsoft.com/office/drawing/2014/main" id="{AB7C14B7-6565-862B-7286-6B7306C25D26}"/>
              </a:ext>
            </a:extLst>
          </p:cNvPr>
          <p:cNvPicPr>
            <a:picLocks noChangeAspect="1"/>
          </p:cNvPicPr>
          <p:nvPr/>
        </p:nvPicPr>
        <p:blipFill rotWithShape="1">
          <a:blip r:embed="rId2">
            <a:extLst>
              <a:ext uri="{28A0092B-C50C-407E-A947-70E740481C1C}">
                <a14:useLocalDpi xmlns:a14="http://schemas.microsoft.com/office/drawing/2010/main" val="0"/>
              </a:ext>
            </a:extLst>
          </a:blip>
          <a:srcRect l="32414" t="42687" r="33979" b="12887"/>
          <a:stretch/>
        </p:blipFill>
        <p:spPr>
          <a:xfrm>
            <a:off x="5703614" y="1981584"/>
            <a:ext cx="5942635" cy="4876416"/>
          </a:xfrm>
          <a:prstGeom prst="rect">
            <a:avLst/>
          </a:prstGeom>
        </p:spPr>
      </p:pic>
      <p:pic>
        <p:nvPicPr>
          <p:cNvPr id="6" name="Picture 4" descr="xray">
            <a:extLst>
              <a:ext uri="{FF2B5EF4-FFF2-40B4-BE49-F238E27FC236}">
                <a16:creationId xmlns:a16="http://schemas.microsoft.com/office/drawing/2014/main" id="{8ADC70E0-898F-71B4-C32F-F863651A40C7}"/>
              </a:ext>
            </a:extLst>
          </p:cNvPr>
          <p:cNvPicPr>
            <a:picLocks noChangeAspect="1" noChangeArrowheads="1"/>
          </p:cNvPicPr>
          <p:nvPr/>
        </p:nvPicPr>
        <p:blipFill>
          <a:blip r:embed="rId3" cstate="print"/>
          <a:srcRect/>
          <a:stretch>
            <a:fillRect/>
          </a:stretch>
        </p:blipFill>
        <p:spPr bwMode="auto">
          <a:xfrm>
            <a:off x="576786" y="2265448"/>
            <a:ext cx="2594172" cy="2135047"/>
          </a:xfrm>
          <a:prstGeom prst="rect">
            <a:avLst/>
          </a:prstGeom>
          <a:noFill/>
        </p:spPr>
      </p:pic>
      <p:pic>
        <p:nvPicPr>
          <p:cNvPr id="7" name="Picture 5" descr="xray-3">
            <a:extLst>
              <a:ext uri="{FF2B5EF4-FFF2-40B4-BE49-F238E27FC236}">
                <a16:creationId xmlns:a16="http://schemas.microsoft.com/office/drawing/2014/main" id="{CAD622A5-4E15-EF71-9D0E-095BF0F0B270}"/>
              </a:ext>
            </a:extLst>
          </p:cNvPr>
          <p:cNvPicPr>
            <a:picLocks noChangeAspect="1" noChangeArrowheads="1"/>
          </p:cNvPicPr>
          <p:nvPr/>
        </p:nvPicPr>
        <p:blipFill>
          <a:blip r:embed="rId4" cstate="print"/>
          <a:srcRect/>
          <a:stretch>
            <a:fillRect/>
          </a:stretch>
        </p:blipFill>
        <p:spPr bwMode="auto">
          <a:xfrm>
            <a:off x="317497" y="4537276"/>
            <a:ext cx="3056340" cy="2320724"/>
          </a:xfrm>
          <a:prstGeom prst="rect">
            <a:avLst/>
          </a:prstGeom>
          <a:noFill/>
        </p:spPr>
      </p:pic>
    </p:spTree>
    <p:extLst>
      <p:ext uri="{BB962C8B-B14F-4D97-AF65-F5344CB8AC3E}">
        <p14:creationId xmlns:p14="http://schemas.microsoft.com/office/powerpoint/2010/main" val="1966634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C8EC7-011B-A64F-4063-CF1D0A77D6AC}"/>
              </a:ext>
            </a:extLst>
          </p:cNvPr>
          <p:cNvSpPr>
            <a:spLocks noGrp="1"/>
          </p:cNvSpPr>
          <p:nvPr>
            <p:ph type="title"/>
          </p:nvPr>
        </p:nvSpPr>
        <p:spPr/>
        <p:txBody>
          <a:bodyPr/>
          <a:lstStyle/>
          <a:p>
            <a:r>
              <a:rPr lang="en-US" dirty="0"/>
              <a:t>Exercises on </a:t>
            </a:r>
            <a:br>
              <a:rPr lang="en-US" dirty="0"/>
            </a:br>
            <a:r>
              <a:rPr lang="en-US" dirty="0"/>
              <a:t>Image </a:t>
            </a:r>
            <a:r>
              <a:rPr lang="en-US" sz="4400" dirty="0"/>
              <a:t>Negative</a:t>
            </a:r>
            <a:endParaRPr lang="en-US" dirty="0"/>
          </a:p>
        </p:txBody>
      </p:sp>
      <p:sp>
        <p:nvSpPr>
          <p:cNvPr id="3" name="Table Placeholder 2">
            <a:extLst>
              <a:ext uri="{FF2B5EF4-FFF2-40B4-BE49-F238E27FC236}">
                <a16:creationId xmlns:a16="http://schemas.microsoft.com/office/drawing/2014/main" id="{5BE97691-84FA-93C2-342B-C493CCDE8AA7}"/>
              </a:ext>
            </a:extLst>
          </p:cNvPr>
          <p:cNvSpPr>
            <a:spLocks noGrp="1"/>
          </p:cNvSpPr>
          <p:nvPr>
            <p:ph type="tbl" sz="quarter" idx="10"/>
          </p:nvPr>
        </p:nvSpPr>
        <p:spPr>
          <a:xfrm>
            <a:off x="594360" y="3258357"/>
            <a:ext cx="5150832" cy="2728375"/>
          </a:xfrm>
        </p:spPr>
        <p:txBody>
          <a:bodyPr/>
          <a:lstStyle/>
          <a:p>
            <a:pPr marL="0" indent="0">
              <a:buNone/>
            </a:pPr>
            <a:r>
              <a:rPr lang="en-US" dirty="0"/>
              <a:t>1) Find Image negative for 3 bit image 3bit image indicates each pixel uses 3 bit storage.</a:t>
            </a:r>
          </a:p>
          <a:p>
            <a:pPr marL="0" indent="0">
              <a:buNone/>
            </a:pPr>
            <a:r>
              <a:rPr lang="en-US" dirty="0"/>
              <a:t>Total Level are(L) = 2^3 = 8 </a:t>
            </a:r>
          </a:p>
        </p:txBody>
      </p:sp>
      <p:pic>
        <p:nvPicPr>
          <p:cNvPr id="5" name="Picture 4" descr="A screenshot of a computer&#10;&#10;Description automatically generated">
            <a:extLst>
              <a:ext uri="{FF2B5EF4-FFF2-40B4-BE49-F238E27FC236}">
                <a16:creationId xmlns:a16="http://schemas.microsoft.com/office/drawing/2014/main" id="{3280797C-F5CA-EA21-3391-7B99311A43EA}"/>
              </a:ext>
            </a:extLst>
          </p:cNvPr>
          <p:cNvPicPr>
            <a:picLocks noChangeAspect="1"/>
          </p:cNvPicPr>
          <p:nvPr/>
        </p:nvPicPr>
        <p:blipFill rotWithShape="1">
          <a:blip r:embed="rId2">
            <a:extLst>
              <a:ext uri="{28A0092B-C50C-407E-A947-70E740481C1C}">
                <a14:useLocalDpi xmlns:a14="http://schemas.microsoft.com/office/drawing/2010/main" val="0"/>
              </a:ext>
            </a:extLst>
          </a:blip>
          <a:srcRect l="29128" t="36392" r="22267" b="3461"/>
          <a:stretch/>
        </p:blipFill>
        <p:spPr>
          <a:xfrm>
            <a:off x="6625087" y="1484622"/>
            <a:ext cx="5566913" cy="5373378"/>
          </a:xfrm>
          <a:prstGeom prst="rect">
            <a:avLst/>
          </a:prstGeom>
        </p:spPr>
      </p:pic>
    </p:spTree>
    <p:extLst>
      <p:ext uri="{BB962C8B-B14F-4D97-AF65-F5344CB8AC3E}">
        <p14:creationId xmlns:p14="http://schemas.microsoft.com/office/powerpoint/2010/main" val="1598375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B376FEB8-C76C-1B8A-2EBC-95E881FB8D20}"/>
              </a:ext>
            </a:extLst>
          </p:cNvPr>
          <p:cNvPicPr>
            <a:picLocks noChangeAspect="1"/>
          </p:cNvPicPr>
          <p:nvPr/>
        </p:nvPicPr>
        <p:blipFill rotWithShape="1">
          <a:blip r:embed="rId2">
            <a:extLst>
              <a:ext uri="{28A0092B-C50C-407E-A947-70E740481C1C}">
                <a14:useLocalDpi xmlns:a14="http://schemas.microsoft.com/office/drawing/2010/main" val="0"/>
              </a:ext>
            </a:extLst>
          </a:blip>
          <a:srcRect l="13416" t="10382" r="11583" b="4579"/>
          <a:stretch/>
        </p:blipFill>
        <p:spPr>
          <a:xfrm>
            <a:off x="0" y="0"/>
            <a:ext cx="12191999" cy="6857999"/>
          </a:xfrm>
          <a:prstGeom prst="rect">
            <a:avLst/>
          </a:prstGeom>
          <a:noFill/>
        </p:spPr>
      </p:pic>
    </p:spTree>
    <p:extLst>
      <p:ext uri="{BB962C8B-B14F-4D97-AF65-F5344CB8AC3E}">
        <p14:creationId xmlns:p14="http://schemas.microsoft.com/office/powerpoint/2010/main" val="1110252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D613-A20A-2B7D-1BFA-BEAF51FA03DB}"/>
              </a:ext>
            </a:extLst>
          </p:cNvPr>
          <p:cNvSpPr>
            <a:spLocks noGrp="1"/>
          </p:cNvSpPr>
          <p:nvPr>
            <p:ph type="title"/>
          </p:nvPr>
        </p:nvSpPr>
        <p:spPr>
          <a:xfrm>
            <a:off x="575310" y="1076445"/>
            <a:ext cx="5063490" cy="1555709"/>
          </a:xfrm>
        </p:spPr>
        <p:txBody>
          <a:bodyPr/>
          <a:lstStyle/>
          <a:p>
            <a:r>
              <a:rPr lang="en-US" dirty="0"/>
              <a:t>Log Transformations</a:t>
            </a:r>
          </a:p>
        </p:txBody>
      </p:sp>
      <p:sp>
        <p:nvSpPr>
          <p:cNvPr id="3" name="Content Placeholder 2">
            <a:extLst>
              <a:ext uri="{FF2B5EF4-FFF2-40B4-BE49-F238E27FC236}">
                <a16:creationId xmlns:a16="http://schemas.microsoft.com/office/drawing/2014/main" id="{ACE2A487-A8DC-D76D-10D4-CB78B0AEE7A2}"/>
              </a:ext>
            </a:extLst>
          </p:cNvPr>
          <p:cNvSpPr>
            <a:spLocks noGrp="1"/>
          </p:cNvSpPr>
          <p:nvPr>
            <p:ph sz="quarter" idx="16"/>
          </p:nvPr>
        </p:nvSpPr>
        <p:spPr>
          <a:xfrm>
            <a:off x="537162" y="3302729"/>
            <a:ext cx="5044440" cy="2994415"/>
          </a:xfrm>
        </p:spPr>
        <p:txBody>
          <a:bodyPr>
            <a:normAutofit/>
          </a:bodyPr>
          <a:lstStyle/>
          <a:p>
            <a:r>
              <a:rPr lang="pt-BR" sz="2800" dirty="0">
                <a:solidFill>
                  <a:srgbClr val="FF0000"/>
                </a:solidFill>
              </a:rPr>
              <a:t>                s = c log (1+r)</a:t>
            </a:r>
          </a:p>
          <a:p>
            <a:pPr marL="457200" indent="-457200">
              <a:buFont typeface="Arial" panose="020B0604020202020204" pitchFamily="34" charset="0"/>
              <a:buChar char="•"/>
            </a:pPr>
            <a:r>
              <a:rPr lang="en-US" sz="2800" dirty="0"/>
              <a:t>c is a constant and r ≥ 0</a:t>
            </a:r>
          </a:p>
          <a:p>
            <a:pPr marL="457200" indent="-457200">
              <a:buFont typeface="Arial" panose="020B0604020202020204" pitchFamily="34" charset="0"/>
              <a:buChar char="•"/>
            </a:pPr>
            <a:r>
              <a:rPr lang="en-US" sz="2800" dirty="0"/>
              <a:t>Log curve maps a narrow range of low gray-level values in the input image into a wider range of output levels.</a:t>
            </a:r>
          </a:p>
        </p:txBody>
      </p:sp>
      <p:pic>
        <p:nvPicPr>
          <p:cNvPr id="1032" name="Picture 8" descr="Log Transformation | TheAILearner">
            <a:extLst>
              <a:ext uri="{FF2B5EF4-FFF2-40B4-BE49-F238E27FC236}">
                <a16:creationId xmlns:a16="http://schemas.microsoft.com/office/drawing/2014/main" id="{73EF3F31-CA5F-7AA4-4D2C-1E50C60C6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1" y="1986580"/>
            <a:ext cx="6553200" cy="4478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473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D613-A20A-2B7D-1BFA-BEAF51FA03DB}"/>
              </a:ext>
            </a:extLst>
          </p:cNvPr>
          <p:cNvSpPr>
            <a:spLocks noGrp="1"/>
          </p:cNvSpPr>
          <p:nvPr>
            <p:ph type="title"/>
          </p:nvPr>
        </p:nvSpPr>
        <p:spPr>
          <a:xfrm>
            <a:off x="575310" y="1076445"/>
            <a:ext cx="5063490" cy="1555709"/>
          </a:xfrm>
        </p:spPr>
        <p:txBody>
          <a:bodyPr/>
          <a:lstStyle/>
          <a:p>
            <a:r>
              <a:rPr lang="en-US" dirty="0"/>
              <a:t>Example of Logarithm Image</a:t>
            </a:r>
          </a:p>
        </p:txBody>
      </p:sp>
      <p:sp>
        <p:nvSpPr>
          <p:cNvPr id="3" name="Content Placeholder 2">
            <a:extLst>
              <a:ext uri="{FF2B5EF4-FFF2-40B4-BE49-F238E27FC236}">
                <a16:creationId xmlns:a16="http://schemas.microsoft.com/office/drawing/2014/main" id="{ACE2A487-A8DC-D76D-10D4-CB78B0AEE7A2}"/>
              </a:ext>
            </a:extLst>
          </p:cNvPr>
          <p:cNvSpPr>
            <a:spLocks noGrp="1"/>
          </p:cNvSpPr>
          <p:nvPr>
            <p:ph sz="quarter" idx="16"/>
          </p:nvPr>
        </p:nvSpPr>
        <p:spPr>
          <a:xfrm>
            <a:off x="320433" y="3534223"/>
            <a:ext cx="5044440" cy="2994415"/>
          </a:xfrm>
        </p:spPr>
        <p:txBody>
          <a:bodyPr>
            <a:normAutofit/>
          </a:bodyPr>
          <a:lstStyle/>
          <a:p>
            <a:pPr marL="457200" indent="-457200">
              <a:buFont typeface="Arial" panose="020B0604020202020204" pitchFamily="34" charset="0"/>
              <a:buChar char="•"/>
            </a:pPr>
            <a:r>
              <a:rPr lang="en-US" sz="2800" dirty="0"/>
              <a:t>Expand dark value to enhance details of dark area</a:t>
            </a:r>
          </a:p>
        </p:txBody>
      </p:sp>
      <p:pic>
        <p:nvPicPr>
          <p:cNvPr id="5" name="Picture 4">
            <a:extLst>
              <a:ext uri="{FF2B5EF4-FFF2-40B4-BE49-F238E27FC236}">
                <a16:creationId xmlns:a16="http://schemas.microsoft.com/office/drawing/2014/main" id="{8D96D0B5-48D7-E718-8A45-FC5C06D93215}"/>
              </a:ext>
            </a:extLst>
          </p:cNvPr>
          <p:cNvPicPr>
            <a:picLocks noChangeAspect="1"/>
          </p:cNvPicPr>
          <p:nvPr/>
        </p:nvPicPr>
        <p:blipFill rotWithShape="1">
          <a:blip r:embed="rId2"/>
          <a:srcRect l="30917" t="45132" r="30172" b="12195"/>
          <a:stretch/>
        </p:blipFill>
        <p:spPr>
          <a:xfrm>
            <a:off x="5364873" y="2630622"/>
            <a:ext cx="6661224" cy="4227378"/>
          </a:xfrm>
          <a:prstGeom prst="rect">
            <a:avLst/>
          </a:prstGeom>
        </p:spPr>
      </p:pic>
    </p:spTree>
    <p:extLst>
      <p:ext uri="{BB962C8B-B14F-4D97-AF65-F5344CB8AC3E}">
        <p14:creationId xmlns:p14="http://schemas.microsoft.com/office/powerpoint/2010/main" val="2047624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6C65-AC35-B2C0-97D4-A20C1D22B399}"/>
              </a:ext>
            </a:extLst>
          </p:cNvPr>
          <p:cNvSpPr>
            <a:spLocks noGrp="1"/>
          </p:cNvSpPr>
          <p:nvPr>
            <p:ph type="title"/>
          </p:nvPr>
        </p:nvSpPr>
        <p:spPr>
          <a:xfrm>
            <a:off x="594360" y="943180"/>
            <a:ext cx="10972800" cy="1570325"/>
          </a:xfrm>
        </p:spPr>
        <p:txBody>
          <a:bodyPr/>
          <a:lstStyle/>
          <a:p>
            <a:r>
              <a:rPr lang="en-US" sz="4400" dirty="0"/>
              <a:t>Power-Law (Gamma)</a:t>
            </a:r>
            <a:br>
              <a:rPr lang="en-US" sz="4400" dirty="0"/>
            </a:br>
            <a:r>
              <a:rPr lang="en-US" sz="4400" dirty="0"/>
              <a:t> Transformations</a:t>
            </a:r>
            <a:br>
              <a:rPr lang="en-US" sz="4400" dirty="0"/>
            </a:br>
            <a:endParaRPr lang="en-US" dirty="0"/>
          </a:p>
        </p:txBody>
      </p:sp>
      <p:sp>
        <p:nvSpPr>
          <p:cNvPr id="3" name="Table Placeholder 2">
            <a:extLst>
              <a:ext uri="{FF2B5EF4-FFF2-40B4-BE49-F238E27FC236}">
                <a16:creationId xmlns:a16="http://schemas.microsoft.com/office/drawing/2014/main" id="{FCBAF9A6-294D-8D28-0D59-DEEEAD6A3D6B}"/>
              </a:ext>
            </a:extLst>
          </p:cNvPr>
          <p:cNvSpPr>
            <a:spLocks noGrp="1"/>
          </p:cNvSpPr>
          <p:nvPr>
            <p:ph type="tbl" sz="quarter" idx="10"/>
          </p:nvPr>
        </p:nvSpPr>
        <p:spPr>
          <a:xfrm>
            <a:off x="594360" y="2188547"/>
            <a:ext cx="5181407" cy="4293275"/>
          </a:xfrm>
        </p:spPr>
        <p:txBody>
          <a:bodyPr/>
          <a:lstStyle/>
          <a:p>
            <a:pPr marL="0" indent="0">
              <a:buNone/>
            </a:pPr>
            <a:r>
              <a:rPr lang="en-US" dirty="0">
                <a:solidFill>
                  <a:srgbClr val="FF0000"/>
                </a:solidFill>
              </a:rPr>
              <a:t>                     s = </a:t>
            </a:r>
            <a:r>
              <a:rPr lang="en-US" dirty="0" err="1">
                <a:solidFill>
                  <a:srgbClr val="FF0000"/>
                </a:solidFill>
              </a:rPr>
              <a:t>cr</a:t>
            </a:r>
            <a:r>
              <a:rPr lang="el-GR" dirty="0">
                <a:solidFill>
                  <a:srgbClr val="FF0000"/>
                </a:solidFill>
              </a:rPr>
              <a:t>γ</a:t>
            </a:r>
            <a:endParaRPr lang="en-US" dirty="0">
              <a:solidFill>
                <a:srgbClr val="FF0000"/>
              </a:solidFill>
            </a:endParaRPr>
          </a:p>
          <a:p>
            <a:r>
              <a:rPr lang="en-US" dirty="0"/>
              <a:t>c and γ are positive constants</a:t>
            </a:r>
          </a:p>
          <a:p>
            <a:r>
              <a:rPr lang="en-US" dirty="0"/>
              <a:t>Power-law curves with fractional values of γ map a narrow range of dark input values into a wider range of output values, with the opposite being true for higher values of input levels.</a:t>
            </a:r>
          </a:p>
          <a:p>
            <a:r>
              <a:rPr lang="en-US" dirty="0"/>
              <a:t>c = γ = 1 D Identity function </a:t>
            </a:r>
          </a:p>
        </p:txBody>
      </p:sp>
      <p:pic>
        <p:nvPicPr>
          <p:cNvPr id="4" name="Picture 2">
            <a:extLst>
              <a:ext uri="{FF2B5EF4-FFF2-40B4-BE49-F238E27FC236}">
                <a16:creationId xmlns:a16="http://schemas.microsoft.com/office/drawing/2014/main" id="{02D3DF2A-1F08-E1D6-C73D-DBF97C4EC0C9}"/>
              </a:ext>
            </a:extLst>
          </p:cNvPr>
          <p:cNvPicPr>
            <a:picLocks noChangeAspect="1" noChangeArrowheads="1"/>
          </p:cNvPicPr>
          <p:nvPr/>
        </p:nvPicPr>
        <p:blipFill>
          <a:blip r:embed="rId2" cstate="print"/>
          <a:srcRect/>
          <a:stretch>
            <a:fillRect/>
          </a:stretch>
        </p:blipFill>
        <p:spPr bwMode="auto">
          <a:xfrm>
            <a:off x="6029489" y="578724"/>
            <a:ext cx="6162511" cy="5700551"/>
          </a:xfrm>
          <a:prstGeom prst="rect">
            <a:avLst/>
          </a:prstGeom>
          <a:noFill/>
          <a:ln w="9525">
            <a:noFill/>
            <a:miter lim="800000"/>
            <a:headEnd/>
            <a:tailEnd/>
          </a:ln>
          <a:effectLst/>
        </p:spPr>
      </p:pic>
      <p:pic>
        <p:nvPicPr>
          <p:cNvPr id="6" name="Picture 3">
            <a:extLst>
              <a:ext uri="{FF2B5EF4-FFF2-40B4-BE49-F238E27FC236}">
                <a16:creationId xmlns:a16="http://schemas.microsoft.com/office/drawing/2014/main" id="{94BD8BB6-539D-61C4-D977-136F96C76D44}"/>
              </a:ext>
            </a:extLst>
          </p:cNvPr>
          <p:cNvPicPr>
            <a:picLocks noChangeAspect="1" noChangeArrowheads="1"/>
          </p:cNvPicPr>
          <p:nvPr/>
        </p:nvPicPr>
        <p:blipFill>
          <a:blip r:embed="rId3" cstate="print"/>
          <a:srcRect/>
          <a:stretch>
            <a:fillRect/>
          </a:stretch>
        </p:blipFill>
        <p:spPr bwMode="auto">
          <a:xfrm>
            <a:off x="5185457" y="5668382"/>
            <a:ext cx="1821086" cy="1221786"/>
          </a:xfrm>
          <a:prstGeom prst="rect">
            <a:avLst/>
          </a:prstGeom>
          <a:noFill/>
          <a:ln w="9525">
            <a:noFill/>
            <a:miter lim="800000"/>
            <a:headEnd/>
            <a:tailEnd/>
          </a:ln>
          <a:effectLst/>
        </p:spPr>
      </p:pic>
    </p:spTree>
    <p:extLst>
      <p:ext uri="{BB962C8B-B14F-4D97-AF65-F5344CB8AC3E}">
        <p14:creationId xmlns:p14="http://schemas.microsoft.com/office/powerpoint/2010/main" val="3603492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6C65-AC35-B2C0-97D4-A20C1D22B399}"/>
              </a:ext>
            </a:extLst>
          </p:cNvPr>
          <p:cNvSpPr>
            <a:spLocks noGrp="1"/>
          </p:cNvSpPr>
          <p:nvPr>
            <p:ph type="title"/>
          </p:nvPr>
        </p:nvSpPr>
        <p:spPr>
          <a:xfrm>
            <a:off x="416228" y="954756"/>
            <a:ext cx="8542577" cy="1047666"/>
          </a:xfrm>
        </p:spPr>
        <p:txBody>
          <a:bodyPr/>
          <a:lstStyle/>
          <a:p>
            <a:r>
              <a:rPr lang="en-US" dirty="0"/>
              <a:t> Example of</a:t>
            </a:r>
            <a:r>
              <a:rPr lang="en-US" sz="4400" dirty="0"/>
              <a:t> Power-Law</a:t>
            </a:r>
            <a:br>
              <a:rPr lang="en-US" sz="4400" dirty="0"/>
            </a:br>
            <a:r>
              <a:rPr lang="en-US" sz="4400" dirty="0"/>
              <a:t> Transformations</a:t>
            </a:r>
            <a:endParaRPr lang="en-US" dirty="0"/>
          </a:p>
        </p:txBody>
      </p:sp>
      <p:sp>
        <p:nvSpPr>
          <p:cNvPr id="3" name="Table Placeholder 2">
            <a:extLst>
              <a:ext uri="{FF2B5EF4-FFF2-40B4-BE49-F238E27FC236}">
                <a16:creationId xmlns:a16="http://schemas.microsoft.com/office/drawing/2014/main" id="{FCBAF9A6-294D-8D28-0D59-DEEEAD6A3D6B}"/>
              </a:ext>
            </a:extLst>
          </p:cNvPr>
          <p:cNvSpPr>
            <a:spLocks noGrp="1"/>
          </p:cNvSpPr>
          <p:nvPr>
            <p:ph type="tbl" sz="quarter" idx="10"/>
          </p:nvPr>
        </p:nvSpPr>
        <p:spPr>
          <a:xfrm>
            <a:off x="416228" y="2283573"/>
            <a:ext cx="6289372" cy="4574427"/>
          </a:xfrm>
        </p:spPr>
        <p:txBody>
          <a:bodyPr/>
          <a:lstStyle/>
          <a:p>
            <a:pPr marL="514350" indent="-514350">
              <a:buAutoNum type="alphaLcParenBoth"/>
            </a:pPr>
            <a:r>
              <a:rPr lang="en-US" dirty="0"/>
              <a:t>image has a washed-out appearance, it needs a compression of gray levels</a:t>
            </a:r>
          </a:p>
          <a:p>
            <a:pPr marL="0" indent="0">
              <a:buNone/>
            </a:pPr>
            <a:r>
              <a:rPr lang="en-US" dirty="0"/>
              <a:t>      </a:t>
            </a:r>
            <a:r>
              <a:rPr lang="en-US" dirty="0">
                <a:solidFill>
                  <a:srgbClr val="FF0000"/>
                </a:solidFill>
              </a:rPr>
              <a:t>needs γ &gt; 1 </a:t>
            </a:r>
          </a:p>
          <a:p>
            <a:pPr marL="0" indent="0">
              <a:buNone/>
            </a:pPr>
            <a:r>
              <a:rPr lang="en-US" dirty="0"/>
              <a:t>(b) result after power-law transformation with γ = 3.0 (suitable) </a:t>
            </a:r>
          </a:p>
          <a:p>
            <a:pPr marL="0" indent="0">
              <a:buNone/>
            </a:pPr>
            <a:r>
              <a:rPr lang="en-US" dirty="0"/>
              <a:t>(c) transformation with γ = 4.0 (suitable) </a:t>
            </a:r>
          </a:p>
          <a:p>
            <a:pPr marL="0" indent="0">
              <a:buNone/>
            </a:pPr>
            <a:r>
              <a:rPr lang="en-US" dirty="0"/>
              <a:t>(d) transformation with γ = 5.0 (high contrast, the image has areas that are too dark, some detail is lost)</a:t>
            </a:r>
          </a:p>
        </p:txBody>
      </p:sp>
      <p:pic>
        <p:nvPicPr>
          <p:cNvPr id="7" name="Picture 2">
            <a:extLst>
              <a:ext uri="{FF2B5EF4-FFF2-40B4-BE49-F238E27FC236}">
                <a16:creationId xmlns:a16="http://schemas.microsoft.com/office/drawing/2014/main" id="{70D673D2-3B98-4158-849A-4D254FC81A87}"/>
              </a:ext>
            </a:extLst>
          </p:cNvPr>
          <p:cNvPicPr>
            <a:picLocks noChangeAspect="1" noChangeArrowheads="1"/>
          </p:cNvPicPr>
          <p:nvPr/>
        </p:nvPicPr>
        <p:blipFill>
          <a:blip r:embed="rId2"/>
          <a:srcRect/>
          <a:stretch>
            <a:fillRect/>
          </a:stretch>
        </p:blipFill>
        <p:spPr bwMode="auto">
          <a:xfrm>
            <a:off x="6705600" y="1353003"/>
            <a:ext cx="5486400" cy="5504997"/>
          </a:xfrm>
          <a:prstGeom prst="rect">
            <a:avLst/>
          </a:prstGeom>
          <a:noFill/>
          <a:ln w="9525">
            <a:noFill/>
            <a:miter lim="800000"/>
            <a:headEnd/>
            <a:tailEnd/>
          </a:ln>
          <a:effectLst/>
        </p:spPr>
      </p:pic>
    </p:spTree>
    <p:extLst>
      <p:ext uri="{BB962C8B-B14F-4D97-AF65-F5344CB8AC3E}">
        <p14:creationId xmlns:p14="http://schemas.microsoft.com/office/powerpoint/2010/main" val="1921844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128D-9A70-6F39-E8AA-B8E8CFA1AB75}"/>
              </a:ext>
            </a:extLst>
          </p:cNvPr>
          <p:cNvSpPr>
            <a:spLocks noGrp="1"/>
          </p:cNvSpPr>
          <p:nvPr>
            <p:ph type="title"/>
          </p:nvPr>
        </p:nvSpPr>
        <p:spPr/>
        <p:txBody>
          <a:bodyPr/>
          <a:lstStyle/>
          <a:p>
            <a:r>
              <a:rPr lang="en-US" dirty="0"/>
              <a:t>Image Thresholding</a:t>
            </a:r>
          </a:p>
        </p:txBody>
      </p:sp>
      <p:sp>
        <p:nvSpPr>
          <p:cNvPr id="3" name="Table Placeholder 2">
            <a:extLst>
              <a:ext uri="{FF2B5EF4-FFF2-40B4-BE49-F238E27FC236}">
                <a16:creationId xmlns:a16="http://schemas.microsoft.com/office/drawing/2014/main" id="{1BC7EE3A-02F1-FCBD-41CE-A9EA3DA77671}"/>
              </a:ext>
            </a:extLst>
          </p:cNvPr>
          <p:cNvSpPr>
            <a:spLocks noGrp="1"/>
          </p:cNvSpPr>
          <p:nvPr>
            <p:ph type="tbl" sz="quarter" idx="10"/>
          </p:nvPr>
        </p:nvSpPr>
        <p:spPr>
          <a:xfrm>
            <a:off x="594360" y="2628629"/>
            <a:ext cx="6315726" cy="4130986"/>
          </a:xfrm>
        </p:spPr>
        <p:txBody>
          <a:bodyPr/>
          <a:lstStyle/>
          <a:p>
            <a:pPr algn="l">
              <a:buFont typeface="Arial" panose="020B0604020202020204" pitchFamily="34" charset="0"/>
              <a:buChar char="•"/>
            </a:pPr>
            <a:r>
              <a:rPr lang="en-US" b="0" i="0" dirty="0">
                <a:solidFill>
                  <a:srgbClr val="1F1F1F"/>
                </a:solidFill>
                <a:effectLst/>
                <a:latin typeface="Google Sans"/>
              </a:rPr>
              <a:t>It is </a:t>
            </a:r>
            <a:r>
              <a:rPr lang="en-US" b="0" i="0" dirty="0">
                <a:solidFill>
                  <a:srgbClr val="FF0000"/>
                </a:solidFill>
                <a:effectLst/>
                <a:latin typeface="Google Sans"/>
              </a:rPr>
              <a:t>a piecewise-linear transformations </a:t>
            </a:r>
            <a:r>
              <a:rPr lang="en-US" b="0" i="0" dirty="0">
                <a:solidFill>
                  <a:srgbClr val="1F1F1F"/>
                </a:solidFill>
                <a:effectLst/>
                <a:latin typeface="Google Sans"/>
              </a:rPr>
              <a:t>used to produce binary image.</a:t>
            </a:r>
          </a:p>
          <a:p>
            <a:pPr algn="l">
              <a:buFont typeface="Arial" panose="020B0604020202020204" pitchFamily="34" charset="0"/>
              <a:buChar char="•"/>
            </a:pPr>
            <a:r>
              <a:rPr lang="en-US" b="0" i="0" dirty="0">
                <a:solidFill>
                  <a:srgbClr val="1F1F1F"/>
                </a:solidFill>
                <a:effectLst/>
                <a:latin typeface="Google Sans"/>
              </a:rPr>
              <a:t>If the value of the pixel is less than threshold, it becomes 0 (black) otherwise 255 (white) for 8 bit gray scale images.</a:t>
            </a:r>
          </a:p>
          <a:p>
            <a:pPr algn="l">
              <a:buFont typeface="Arial" panose="020B0604020202020204" pitchFamily="34" charset="0"/>
              <a:buChar char="•"/>
            </a:pPr>
            <a:r>
              <a:rPr lang="en-US" b="0" i="0" dirty="0">
                <a:solidFill>
                  <a:srgbClr val="1F1F1F"/>
                </a:solidFill>
                <a:effectLst/>
                <a:latin typeface="Google Sans"/>
              </a:rPr>
              <a:t>Used for balancing white or gray detail embedded in dark regions of an image, especially when the black area is dominant in size.</a:t>
            </a:r>
          </a:p>
          <a:p>
            <a:endParaRPr lang="en-US" dirty="0"/>
          </a:p>
        </p:txBody>
      </p:sp>
      <p:pic>
        <p:nvPicPr>
          <p:cNvPr id="5" name="Picture 4" descr="A computer screen shot of a graph&#10;&#10;Description automatically generated">
            <a:extLst>
              <a:ext uri="{FF2B5EF4-FFF2-40B4-BE49-F238E27FC236}">
                <a16:creationId xmlns:a16="http://schemas.microsoft.com/office/drawing/2014/main" id="{B80A2ED5-6B3D-FF4B-A819-EA575B7C90CA}"/>
              </a:ext>
            </a:extLst>
          </p:cNvPr>
          <p:cNvPicPr>
            <a:picLocks noChangeAspect="1"/>
          </p:cNvPicPr>
          <p:nvPr/>
        </p:nvPicPr>
        <p:blipFill rotWithShape="1">
          <a:blip r:embed="rId2">
            <a:extLst>
              <a:ext uri="{28A0092B-C50C-407E-A947-70E740481C1C}">
                <a14:useLocalDpi xmlns:a14="http://schemas.microsoft.com/office/drawing/2010/main" val="0"/>
              </a:ext>
            </a:extLst>
          </a:blip>
          <a:srcRect l="20025" t="48185" r="47076" b="3257"/>
          <a:stretch/>
        </p:blipFill>
        <p:spPr>
          <a:xfrm>
            <a:off x="7542417" y="0"/>
            <a:ext cx="4649583" cy="3675119"/>
          </a:xfrm>
          <a:prstGeom prst="rect">
            <a:avLst/>
          </a:prstGeom>
        </p:spPr>
      </p:pic>
      <p:pic>
        <p:nvPicPr>
          <p:cNvPr id="7" name="Picture 6" descr="A computer screen shot of a graph&#10;&#10;Description automatically generated">
            <a:extLst>
              <a:ext uri="{FF2B5EF4-FFF2-40B4-BE49-F238E27FC236}">
                <a16:creationId xmlns:a16="http://schemas.microsoft.com/office/drawing/2014/main" id="{81F69BAA-B836-0DAE-6484-C33BF35973B0}"/>
              </a:ext>
            </a:extLst>
          </p:cNvPr>
          <p:cNvPicPr>
            <a:picLocks noChangeAspect="1"/>
          </p:cNvPicPr>
          <p:nvPr/>
        </p:nvPicPr>
        <p:blipFill rotWithShape="1">
          <a:blip r:embed="rId3">
            <a:extLst>
              <a:ext uri="{28A0092B-C50C-407E-A947-70E740481C1C}">
                <a14:useLocalDpi xmlns:a14="http://schemas.microsoft.com/office/drawing/2010/main" val="0"/>
              </a:ext>
            </a:extLst>
          </a:blip>
          <a:srcRect l="52048" t="44389" r="21225" b="4978"/>
          <a:stretch/>
        </p:blipFill>
        <p:spPr>
          <a:xfrm>
            <a:off x="7542416" y="3675118"/>
            <a:ext cx="4649583" cy="3182881"/>
          </a:xfrm>
          <a:prstGeom prst="rect">
            <a:avLst/>
          </a:prstGeom>
        </p:spPr>
      </p:pic>
    </p:spTree>
    <p:extLst>
      <p:ext uri="{BB962C8B-B14F-4D97-AF65-F5344CB8AC3E}">
        <p14:creationId xmlns:p14="http://schemas.microsoft.com/office/powerpoint/2010/main" val="1173611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BF65-C84B-45C3-72CA-AFDA68851174}"/>
              </a:ext>
            </a:extLst>
          </p:cNvPr>
          <p:cNvSpPr>
            <a:spLocks noGrp="1"/>
          </p:cNvSpPr>
          <p:nvPr>
            <p:ph type="title"/>
          </p:nvPr>
        </p:nvSpPr>
        <p:spPr>
          <a:xfrm>
            <a:off x="594360" y="189572"/>
            <a:ext cx="6561449" cy="1593507"/>
          </a:xfrm>
        </p:spPr>
        <p:txBody>
          <a:bodyPr/>
          <a:lstStyle/>
          <a:p>
            <a:r>
              <a:rPr lang="en-US" sz="4000" dirty="0"/>
              <a:t>Image Enhancement in the Spatial Domain </a:t>
            </a:r>
          </a:p>
        </p:txBody>
      </p:sp>
      <p:sp>
        <p:nvSpPr>
          <p:cNvPr id="3" name="Text Placeholder 2">
            <a:extLst>
              <a:ext uri="{FF2B5EF4-FFF2-40B4-BE49-F238E27FC236}">
                <a16:creationId xmlns:a16="http://schemas.microsoft.com/office/drawing/2014/main" id="{3B8EBC2C-6DD7-5003-38EB-40753046FE8C}"/>
              </a:ext>
            </a:extLst>
          </p:cNvPr>
          <p:cNvSpPr>
            <a:spLocks noGrp="1"/>
          </p:cNvSpPr>
          <p:nvPr>
            <p:ph sz="quarter" idx="13"/>
          </p:nvPr>
        </p:nvSpPr>
        <p:spPr>
          <a:xfrm>
            <a:off x="594360" y="2598209"/>
            <a:ext cx="6788150" cy="3709987"/>
          </a:xfrm>
        </p:spPr>
        <p:txBody>
          <a:bodyPr tIns="457200"/>
          <a:lstStyle/>
          <a:p>
            <a:r>
              <a:rPr lang="en-US" sz="2400" dirty="0"/>
              <a:t>Image Enhancement Techniques</a:t>
            </a:r>
            <a:r>
              <a:rPr lang="ar-EG" sz="2400" dirty="0"/>
              <a:t>   </a:t>
            </a:r>
            <a:endParaRPr lang="en-US" dirty="0"/>
          </a:p>
          <a:p>
            <a:r>
              <a:rPr lang="en-US" sz="2400" dirty="0"/>
              <a:t>Spatial Domain Method</a:t>
            </a:r>
          </a:p>
        </p:txBody>
      </p:sp>
      <p:sp>
        <p:nvSpPr>
          <p:cNvPr id="4" name="Title 1">
            <a:extLst>
              <a:ext uri="{FF2B5EF4-FFF2-40B4-BE49-F238E27FC236}">
                <a16:creationId xmlns:a16="http://schemas.microsoft.com/office/drawing/2014/main" id="{5BB9769A-439B-3F16-3813-34B979102E8A}"/>
              </a:ext>
            </a:extLst>
          </p:cNvPr>
          <p:cNvSpPr txBox="1">
            <a:spLocks/>
          </p:cNvSpPr>
          <p:nvPr/>
        </p:nvSpPr>
        <p:spPr>
          <a:xfrm>
            <a:off x="1148802" y="2273417"/>
            <a:ext cx="2726282" cy="492572"/>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5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tx2">
                    <a:lumMod val="60000"/>
                    <a:lumOff val="40000"/>
                  </a:schemeClr>
                </a:solidFill>
              </a:rPr>
              <a:t>Today</a:t>
            </a:r>
          </a:p>
        </p:txBody>
      </p:sp>
    </p:spTree>
    <p:extLst>
      <p:ext uri="{BB962C8B-B14F-4D97-AF65-F5344CB8AC3E}">
        <p14:creationId xmlns:p14="http://schemas.microsoft.com/office/powerpoint/2010/main" val="3346685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128D-9A70-6F39-E8AA-B8E8CFA1AB75}"/>
              </a:ext>
            </a:extLst>
          </p:cNvPr>
          <p:cNvSpPr>
            <a:spLocks noGrp="1"/>
          </p:cNvSpPr>
          <p:nvPr>
            <p:ph type="title"/>
          </p:nvPr>
        </p:nvSpPr>
        <p:spPr/>
        <p:txBody>
          <a:bodyPr/>
          <a:lstStyle/>
          <a:p>
            <a:r>
              <a:rPr lang="en-US" i="0" dirty="0">
                <a:solidFill>
                  <a:srgbClr val="1F1F1F"/>
                </a:solidFill>
                <a:effectLst/>
                <a:latin typeface="Google Sans"/>
              </a:rPr>
              <a:t>piecewise-linear </a:t>
            </a:r>
            <a:br>
              <a:rPr lang="en-US" i="0" dirty="0">
                <a:solidFill>
                  <a:srgbClr val="1F1F1F"/>
                </a:solidFill>
                <a:effectLst/>
                <a:latin typeface="Google Sans"/>
              </a:rPr>
            </a:br>
            <a:r>
              <a:rPr lang="en-US" i="0" dirty="0">
                <a:solidFill>
                  <a:srgbClr val="1F1F1F"/>
                </a:solidFill>
                <a:effectLst/>
                <a:latin typeface="Google Sans"/>
              </a:rPr>
              <a:t>transformations</a:t>
            </a:r>
            <a:endParaRPr lang="en-US" dirty="0"/>
          </a:p>
        </p:txBody>
      </p:sp>
      <p:sp>
        <p:nvSpPr>
          <p:cNvPr id="3" name="Table Placeholder 2">
            <a:extLst>
              <a:ext uri="{FF2B5EF4-FFF2-40B4-BE49-F238E27FC236}">
                <a16:creationId xmlns:a16="http://schemas.microsoft.com/office/drawing/2014/main" id="{1BC7EE3A-02F1-FCBD-41CE-A9EA3DA77671}"/>
              </a:ext>
            </a:extLst>
          </p:cNvPr>
          <p:cNvSpPr>
            <a:spLocks noGrp="1"/>
          </p:cNvSpPr>
          <p:nvPr>
            <p:ph type="tbl" sz="quarter" idx="10"/>
          </p:nvPr>
        </p:nvSpPr>
        <p:spPr>
          <a:xfrm>
            <a:off x="594359" y="2628629"/>
            <a:ext cx="11099893" cy="4130986"/>
          </a:xfrm>
        </p:spPr>
        <p:txBody>
          <a:bodyPr/>
          <a:lstStyle/>
          <a:p>
            <a:pPr algn="l">
              <a:buFont typeface="Arial" panose="020B0604020202020204" pitchFamily="34" charset="0"/>
              <a:buChar char="•"/>
            </a:pPr>
            <a:r>
              <a:rPr lang="en-US" b="0" i="0" dirty="0">
                <a:solidFill>
                  <a:srgbClr val="0D0D0D"/>
                </a:solidFill>
                <a:effectLst/>
                <a:highlight>
                  <a:srgbClr val="FFFFFF"/>
                </a:highlight>
                <a:latin typeface="Söhne"/>
              </a:rPr>
              <a:t>Piecewise-linear transformations involve altering the intensity values of pixels in an image according to a linear function, but with different slopes and intercepts for different regions or segments of the image.</a:t>
            </a:r>
          </a:p>
          <a:p>
            <a:pPr algn="l">
              <a:buFont typeface="Arial" panose="020B0604020202020204" pitchFamily="34" charset="0"/>
              <a:buChar char="•"/>
            </a:pP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0" i="0" dirty="0">
                <a:solidFill>
                  <a:srgbClr val="0D0D0D"/>
                </a:solidFill>
                <a:effectLst/>
                <a:highlight>
                  <a:srgbClr val="FFFFFF"/>
                </a:highlight>
                <a:latin typeface="Söhne"/>
              </a:rPr>
              <a:t>These transformations are often used for tasks such as contrast enhancement, brightness adjustment, and histogram equalization in image processing. By adjusting the slopes and intercepts of the linear functions for different segments, specific characteristics of the image can be enhanced or modified selectively.</a:t>
            </a:r>
            <a:endParaRPr lang="en-US" dirty="0"/>
          </a:p>
        </p:txBody>
      </p:sp>
    </p:spTree>
    <p:extLst>
      <p:ext uri="{BB962C8B-B14F-4D97-AF65-F5344CB8AC3E}">
        <p14:creationId xmlns:p14="http://schemas.microsoft.com/office/powerpoint/2010/main" val="3273026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128D-9A70-6F39-E8AA-B8E8CFA1AB75}"/>
              </a:ext>
            </a:extLst>
          </p:cNvPr>
          <p:cNvSpPr>
            <a:spLocks noGrp="1"/>
          </p:cNvSpPr>
          <p:nvPr>
            <p:ph type="title"/>
          </p:nvPr>
        </p:nvSpPr>
        <p:spPr/>
        <p:txBody>
          <a:bodyPr/>
          <a:lstStyle/>
          <a:p>
            <a:r>
              <a:rPr lang="en-US" i="0" dirty="0">
                <a:solidFill>
                  <a:srgbClr val="1F1F1F"/>
                </a:solidFill>
                <a:effectLst/>
                <a:latin typeface="Google Sans"/>
              </a:rPr>
              <a:t>piecewise-linear </a:t>
            </a:r>
            <a:br>
              <a:rPr lang="en-US" i="0" dirty="0">
                <a:solidFill>
                  <a:srgbClr val="1F1F1F"/>
                </a:solidFill>
                <a:effectLst/>
                <a:latin typeface="Google Sans"/>
              </a:rPr>
            </a:br>
            <a:r>
              <a:rPr lang="en-US" i="0" dirty="0">
                <a:solidFill>
                  <a:srgbClr val="1F1F1F"/>
                </a:solidFill>
                <a:effectLst/>
                <a:latin typeface="Google Sans"/>
              </a:rPr>
              <a:t>transformations</a:t>
            </a:r>
            <a:endParaRPr lang="en-US" dirty="0"/>
          </a:p>
        </p:txBody>
      </p:sp>
      <p:sp>
        <p:nvSpPr>
          <p:cNvPr id="3" name="Table Placeholder 2">
            <a:extLst>
              <a:ext uri="{FF2B5EF4-FFF2-40B4-BE49-F238E27FC236}">
                <a16:creationId xmlns:a16="http://schemas.microsoft.com/office/drawing/2014/main" id="{1BC7EE3A-02F1-FCBD-41CE-A9EA3DA77671}"/>
              </a:ext>
            </a:extLst>
          </p:cNvPr>
          <p:cNvSpPr>
            <a:spLocks noGrp="1"/>
          </p:cNvSpPr>
          <p:nvPr>
            <p:ph type="tbl" sz="quarter" idx="10"/>
          </p:nvPr>
        </p:nvSpPr>
        <p:spPr>
          <a:xfrm>
            <a:off x="530813" y="2293069"/>
            <a:ext cx="11099893" cy="4644627"/>
          </a:xfrm>
        </p:spPr>
        <p:txBody>
          <a:bodyPr/>
          <a:lstStyle/>
          <a:p>
            <a:pPr algn="l">
              <a:buFont typeface="Wingdings" panose="05000000000000000000" pitchFamily="2" charset="2"/>
              <a:buChar char="Ø"/>
            </a:pPr>
            <a:r>
              <a:rPr lang="en-US" b="1" i="0" dirty="0">
                <a:solidFill>
                  <a:srgbClr val="0D0D0D"/>
                </a:solidFill>
                <a:effectLst/>
                <a:highlight>
                  <a:srgbClr val="FFFFFF"/>
                </a:highlight>
                <a:latin typeface="Söhne"/>
              </a:rPr>
              <a:t>Contrast Enhancement</a:t>
            </a:r>
            <a:r>
              <a:rPr lang="en-US" b="0" i="0" dirty="0">
                <a:solidFill>
                  <a:srgbClr val="0D0D0D"/>
                </a:solidFill>
                <a:effectLst/>
                <a:highlight>
                  <a:srgbClr val="FFFFFF"/>
                </a:highlight>
                <a:latin typeface="Söhne"/>
              </a:rPr>
              <a:t>: </a:t>
            </a:r>
          </a:p>
          <a:p>
            <a:pPr marL="0" indent="0" algn="l">
              <a:buNone/>
            </a:pPr>
            <a:r>
              <a:rPr lang="en-US" sz="2400" b="0" i="0" dirty="0">
                <a:solidFill>
                  <a:srgbClr val="0D0D0D"/>
                </a:solidFill>
                <a:effectLst/>
                <a:highlight>
                  <a:srgbClr val="FFFFFF"/>
                </a:highlight>
                <a:latin typeface="Söhne"/>
              </a:rPr>
              <a:t>Suppose we have a grayscale image with intensity values ranging from 0 to 255. We want to enhance the contrast of the image by stretching the intensity values across the entire range.</a:t>
            </a:r>
          </a:p>
          <a:p>
            <a:pPr marL="0" indent="0" algn="l">
              <a:buNone/>
            </a:pPr>
            <a:r>
              <a:rPr lang="en-US" b="1" i="0" dirty="0">
                <a:solidFill>
                  <a:srgbClr val="0D0D0D"/>
                </a:solidFill>
                <a:effectLst/>
                <a:highlight>
                  <a:srgbClr val="FFFFFF"/>
                </a:highlight>
                <a:latin typeface="Söhne"/>
              </a:rPr>
              <a:t>Here's a simple piecewise-linear transformation for contrast enhancement:</a:t>
            </a:r>
          </a:p>
          <a:p>
            <a:pPr algn="l">
              <a:buFont typeface="Arial" panose="020B0604020202020204" pitchFamily="34" charset="0"/>
              <a:buChar char="•"/>
            </a:pPr>
            <a:r>
              <a:rPr lang="en-US" sz="2000" b="0" i="0" dirty="0">
                <a:solidFill>
                  <a:srgbClr val="0D0D0D"/>
                </a:solidFill>
                <a:effectLst/>
                <a:highlight>
                  <a:srgbClr val="FFFFFF"/>
                </a:highlight>
                <a:latin typeface="Söhne"/>
              </a:rPr>
              <a:t>For intensity values between 0 and 100, we'll leave them unchanged.</a:t>
            </a:r>
          </a:p>
          <a:p>
            <a:pPr algn="l">
              <a:buFont typeface="Arial" panose="020B0604020202020204" pitchFamily="34" charset="0"/>
              <a:buChar char="•"/>
            </a:pPr>
            <a:r>
              <a:rPr lang="en-US" sz="2000" b="0" i="0" dirty="0">
                <a:solidFill>
                  <a:srgbClr val="0D0D0D"/>
                </a:solidFill>
                <a:effectLst/>
                <a:highlight>
                  <a:srgbClr val="FFFFFF"/>
                </a:highlight>
                <a:latin typeface="Söhne"/>
              </a:rPr>
              <a:t>For intensity values between 101 and 200, we'll apply a linear transformation to stretch them across the range 0 to 255.</a:t>
            </a:r>
          </a:p>
          <a:p>
            <a:pPr algn="l">
              <a:buFont typeface="Arial" panose="020B0604020202020204" pitchFamily="34" charset="0"/>
              <a:buChar char="•"/>
            </a:pPr>
            <a:r>
              <a:rPr lang="en-US" sz="2000" b="0" i="0" dirty="0">
                <a:solidFill>
                  <a:srgbClr val="0D0D0D"/>
                </a:solidFill>
                <a:effectLst/>
                <a:highlight>
                  <a:srgbClr val="FFFFFF"/>
                </a:highlight>
                <a:latin typeface="Söhne"/>
              </a:rPr>
              <a:t>For intensity values between 201 and 255, we'll leave them unchanged.</a:t>
            </a:r>
          </a:p>
          <a:p>
            <a:pPr algn="l"/>
            <a:r>
              <a:rPr lang="en-US" sz="2000" b="0" i="0" dirty="0">
                <a:solidFill>
                  <a:srgbClr val="0D0D0D"/>
                </a:solidFill>
                <a:effectLst/>
                <a:highlight>
                  <a:srgbClr val="FFFFFF"/>
                </a:highlight>
                <a:latin typeface="Söhne"/>
              </a:rPr>
              <a:t>So, the transformation function might look like this:</a:t>
            </a:r>
          </a:p>
          <a:p>
            <a:pPr marL="0" indent="0" algn="l">
              <a:buNone/>
            </a:pPr>
            <a:endParaRPr lang="en-US" b="1" i="0" dirty="0">
              <a:solidFill>
                <a:srgbClr val="0D0D0D"/>
              </a:solidFill>
              <a:effectLst/>
              <a:highlight>
                <a:srgbClr val="FFFFFF"/>
              </a:highlight>
              <a:latin typeface="Söhne"/>
            </a:endParaRPr>
          </a:p>
          <a:p>
            <a:pPr marL="0" indent="0" algn="l">
              <a:buNone/>
            </a:pPr>
            <a:endParaRPr lang="en-US" dirty="0"/>
          </a:p>
        </p:txBody>
      </p:sp>
      <p:pic>
        <p:nvPicPr>
          <p:cNvPr id="7" name="Picture 6" descr="A screenshot of a computer&#10;&#10;Description automatically generated">
            <a:extLst>
              <a:ext uri="{FF2B5EF4-FFF2-40B4-BE49-F238E27FC236}">
                <a16:creationId xmlns:a16="http://schemas.microsoft.com/office/drawing/2014/main" id="{74C65237-109E-70C2-F8FC-9B4495A2AE0C}"/>
              </a:ext>
            </a:extLst>
          </p:cNvPr>
          <p:cNvPicPr>
            <a:picLocks noChangeAspect="1"/>
          </p:cNvPicPr>
          <p:nvPr/>
        </p:nvPicPr>
        <p:blipFill rotWithShape="1">
          <a:blip r:embed="rId2">
            <a:extLst>
              <a:ext uri="{28A0092B-C50C-407E-A947-70E740481C1C}">
                <a14:useLocalDpi xmlns:a14="http://schemas.microsoft.com/office/drawing/2010/main" val="0"/>
              </a:ext>
            </a:extLst>
          </a:blip>
          <a:srcRect l="47064" t="53823" r="26307" b="31376"/>
          <a:stretch/>
        </p:blipFill>
        <p:spPr>
          <a:xfrm>
            <a:off x="8266960" y="5729681"/>
            <a:ext cx="3300199" cy="1031846"/>
          </a:xfrm>
          <a:prstGeom prst="rect">
            <a:avLst/>
          </a:prstGeom>
        </p:spPr>
      </p:pic>
    </p:spTree>
    <p:extLst>
      <p:ext uri="{BB962C8B-B14F-4D97-AF65-F5344CB8AC3E}">
        <p14:creationId xmlns:p14="http://schemas.microsoft.com/office/powerpoint/2010/main" val="2564410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128D-9A70-6F39-E8AA-B8E8CFA1AB75}"/>
              </a:ext>
            </a:extLst>
          </p:cNvPr>
          <p:cNvSpPr>
            <a:spLocks noGrp="1"/>
          </p:cNvSpPr>
          <p:nvPr>
            <p:ph type="title"/>
          </p:nvPr>
        </p:nvSpPr>
        <p:spPr/>
        <p:txBody>
          <a:bodyPr/>
          <a:lstStyle/>
          <a:p>
            <a:r>
              <a:rPr lang="en-US" dirty="0"/>
              <a:t>Exercises on </a:t>
            </a:r>
            <a:br>
              <a:rPr lang="en-US" dirty="0"/>
            </a:br>
            <a:r>
              <a:rPr lang="en-US" dirty="0"/>
              <a:t>Image Thresholding</a:t>
            </a:r>
          </a:p>
        </p:txBody>
      </p:sp>
      <p:pic>
        <p:nvPicPr>
          <p:cNvPr id="9" name="Picture 8" descr="A screenshot of a computer&#10;&#10;Description automatically generated">
            <a:extLst>
              <a:ext uri="{FF2B5EF4-FFF2-40B4-BE49-F238E27FC236}">
                <a16:creationId xmlns:a16="http://schemas.microsoft.com/office/drawing/2014/main" id="{1F7FFEF7-08BF-524A-6822-573C4055FC88}"/>
              </a:ext>
            </a:extLst>
          </p:cNvPr>
          <p:cNvPicPr>
            <a:picLocks noChangeAspect="1"/>
          </p:cNvPicPr>
          <p:nvPr/>
        </p:nvPicPr>
        <p:blipFill rotWithShape="1">
          <a:blip r:embed="rId2">
            <a:extLst>
              <a:ext uri="{28A0092B-C50C-407E-A947-70E740481C1C}">
                <a14:useLocalDpi xmlns:a14="http://schemas.microsoft.com/office/drawing/2010/main" val="0"/>
              </a:ext>
            </a:extLst>
          </a:blip>
          <a:srcRect l="18228" t="16203" r="18069" b="2951"/>
          <a:stretch/>
        </p:blipFill>
        <p:spPr>
          <a:xfrm>
            <a:off x="0" y="2280213"/>
            <a:ext cx="11401063" cy="4577787"/>
          </a:xfrm>
          <a:prstGeom prst="rect">
            <a:avLst/>
          </a:prstGeom>
        </p:spPr>
      </p:pic>
    </p:spTree>
    <p:extLst>
      <p:ext uri="{BB962C8B-B14F-4D97-AF65-F5344CB8AC3E}">
        <p14:creationId xmlns:p14="http://schemas.microsoft.com/office/powerpoint/2010/main" val="1123602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128D-9A70-6F39-E8AA-B8E8CFA1AB75}"/>
              </a:ext>
            </a:extLst>
          </p:cNvPr>
          <p:cNvSpPr>
            <a:spLocks noGrp="1"/>
          </p:cNvSpPr>
          <p:nvPr>
            <p:ph type="title"/>
          </p:nvPr>
        </p:nvSpPr>
        <p:spPr/>
        <p:txBody>
          <a:bodyPr/>
          <a:lstStyle/>
          <a:p>
            <a:pPr marL="342900" indent="-342900">
              <a:spcAft>
                <a:spcPct val="20000"/>
              </a:spcAft>
            </a:pPr>
            <a:r>
              <a:rPr lang="en-US" sz="4400" dirty="0"/>
              <a:t>Gray-level slicing</a:t>
            </a:r>
          </a:p>
        </p:txBody>
      </p:sp>
      <p:sp>
        <p:nvSpPr>
          <p:cNvPr id="3" name="Table Placeholder 2">
            <a:extLst>
              <a:ext uri="{FF2B5EF4-FFF2-40B4-BE49-F238E27FC236}">
                <a16:creationId xmlns:a16="http://schemas.microsoft.com/office/drawing/2014/main" id="{1BC7EE3A-02F1-FCBD-41CE-A9EA3DA77671}"/>
              </a:ext>
            </a:extLst>
          </p:cNvPr>
          <p:cNvSpPr>
            <a:spLocks noGrp="1"/>
          </p:cNvSpPr>
          <p:nvPr>
            <p:ph type="tbl" sz="quarter" idx="10"/>
          </p:nvPr>
        </p:nvSpPr>
        <p:spPr>
          <a:xfrm>
            <a:off x="542177" y="2292964"/>
            <a:ext cx="11107645" cy="4362636"/>
          </a:xfrm>
        </p:spPr>
        <p:txBody>
          <a:bodyPr/>
          <a:lstStyle/>
          <a:p>
            <a:pPr algn="l">
              <a:buFont typeface="Arial" panose="020B0604020202020204" pitchFamily="34" charset="0"/>
              <a:buChar char="•"/>
            </a:pPr>
            <a:r>
              <a:rPr lang="en-US" b="0" i="0" dirty="0">
                <a:solidFill>
                  <a:srgbClr val="1F1F1F"/>
                </a:solidFill>
                <a:effectLst/>
                <a:latin typeface="Google Sans"/>
              </a:rPr>
              <a:t>It is a piecewise-linear transformation and is equivalent to band pass filtering.</a:t>
            </a:r>
          </a:p>
          <a:p>
            <a:pPr algn="l">
              <a:buFont typeface="Arial" panose="020B0604020202020204" pitchFamily="34" charset="0"/>
              <a:buChar char="•"/>
            </a:pPr>
            <a:r>
              <a:rPr lang="en-US" b="0" i="0" dirty="0">
                <a:solidFill>
                  <a:srgbClr val="1F1F1F"/>
                </a:solidFill>
                <a:effectLst/>
                <a:latin typeface="Google Sans"/>
              </a:rPr>
              <a:t>When we want to make certain ranges of intensity values look more prominent in the image, this is achieved by making a range of intensity values more brighter or darker compared to the background.</a:t>
            </a:r>
          </a:p>
          <a:p>
            <a:pPr algn="l">
              <a:buFont typeface="Arial" panose="020B0604020202020204" pitchFamily="34" charset="0"/>
              <a:buChar char="•"/>
            </a:pPr>
            <a:r>
              <a:rPr lang="en-US" b="1" i="0" dirty="0">
                <a:solidFill>
                  <a:srgbClr val="1F1F1F"/>
                </a:solidFill>
                <a:effectLst/>
                <a:latin typeface="Google Sans"/>
              </a:rPr>
              <a:t>There are two approaches:</a:t>
            </a:r>
            <a:endParaRPr lang="en-US" b="0" i="0" dirty="0">
              <a:solidFill>
                <a:srgbClr val="1F1F1F"/>
              </a:solidFill>
              <a:effectLst/>
              <a:latin typeface="Google Sans"/>
            </a:endParaRPr>
          </a:p>
          <a:p>
            <a:pPr marL="742950" lvl="1" indent="-285750" algn="l">
              <a:buFont typeface="Arial" panose="020B0604020202020204" pitchFamily="34" charset="0"/>
              <a:buChar char="•"/>
            </a:pPr>
            <a:r>
              <a:rPr lang="en-US" b="1" i="0" dirty="0">
                <a:solidFill>
                  <a:srgbClr val="1F1F1F"/>
                </a:solidFill>
                <a:effectLst/>
                <a:latin typeface="Google Sans"/>
              </a:rPr>
              <a:t>Gray-level Slicing without background</a:t>
            </a:r>
            <a:endParaRPr lang="en-US" b="0" i="0" dirty="0">
              <a:solidFill>
                <a:srgbClr val="1F1F1F"/>
              </a:solidFill>
              <a:effectLst/>
              <a:latin typeface="Google Sans"/>
            </a:endParaRPr>
          </a:p>
          <a:p>
            <a:pPr marL="1143000" lvl="2" indent="-228600" algn="l">
              <a:buFont typeface="Arial" panose="020B0604020202020204" pitchFamily="34" charset="0"/>
              <a:buChar char="•"/>
            </a:pPr>
            <a:r>
              <a:rPr lang="en-US" b="0" i="0" dirty="0">
                <a:solidFill>
                  <a:srgbClr val="1F1F1F"/>
                </a:solidFill>
                <a:effectLst/>
                <a:latin typeface="Google Sans"/>
              </a:rPr>
              <a:t>Highlight a range of intensities while diminishing all others to a constant low level.</a:t>
            </a:r>
          </a:p>
          <a:p>
            <a:pPr marL="742950" lvl="1" indent="-285750" algn="l">
              <a:buFont typeface="Arial" panose="020B0604020202020204" pitchFamily="34" charset="0"/>
              <a:buChar char="•"/>
            </a:pPr>
            <a:r>
              <a:rPr lang="en-US" b="1" i="0" dirty="0">
                <a:solidFill>
                  <a:srgbClr val="1F1F1F"/>
                </a:solidFill>
                <a:effectLst/>
                <a:latin typeface="Google Sans"/>
              </a:rPr>
              <a:t>Gray-level Slicing with background</a:t>
            </a:r>
            <a:endParaRPr lang="en-US" b="0" i="0" dirty="0">
              <a:solidFill>
                <a:srgbClr val="1F1F1F"/>
              </a:solidFill>
              <a:effectLst/>
              <a:latin typeface="Google Sans"/>
            </a:endParaRPr>
          </a:p>
          <a:p>
            <a:pPr marL="1143000" lvl="2" indent="-228600" algn="l">
              <a:buFont typeface="Arial" panose="020B0604020202020204" pitchFamily="34" charset="0"/>
              <a:buChar char="•"/>
            </a:pPr>
            <a:r>
              <a:rPr lang="en-US" b="0" i="0" dirty="0">
                <a:solidFill>
                  <a:srgbClr val="1F1F1F"/>
                </a:solidFill>
                <a:effectLst/>
                <a:latin typeface="Google Sans"/>
              </a:rPr>
              <a:t>Highlight a range of intensities but preserve all others.</a:t>
            </a:r>
          </a:p>
          <a:p>
            <a:pPr algn="l">
              <a:buFont typeface="Arial" panose="020B0604020202020204" pitchFamily="34" charset="0"/>
              <a:buChar char="•"/>
            </a:pPr>
            <a:endParaRPr lang="en-US" b="0" i="0" dirty="0">
              <a:solidFill>
                <a:srgbClr val="1F1F1F"/>
              </a:solidFill>
              <a:effectLst/>
              <a:latin typeface="Google Sans"/>
            </a:endParaRPr>
          </a:p>
        </p:txBody>
      </p:sp>
    </p:spTree>
    <p:extLst>
      <p:ext uri="{BB962C8B-B14F-4D97-AF65-F5344CB8AC3E}">
        <p14:creationId xmlns:p14="http://schemas.microsoft.com/office/powerpoint/2010/main" val="2935232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128D-9A70-6F39-E8AA-B8E8CFA1AB75}"/>
              </a:ext>
            </a:extLst>
          </p:cNvPr>
          <p:cNvSpPr>
            <a:spLocks noGrp="1"/>
          </p:cNvSpPr>
          <p:nvPr>
            <p:ph type="title"/>
          </p:nvPr>
        </p:nvSpPr>
        <p:spPr/>
        <p:txBody>
          <a:bodyPr/>
          <a:lstStyle/>
          <a:p>
            <a:pPr marL="342900" indent="-342900">
              <a:spcAft>
                <a:spcPct val="20000"/>
              </a:spcAft>
            </a:pPr>
            <a:r>
              <a:rPr lang="en-US" sz="4400" dirty="0"/>
              <a:t>Gray-level slicing</a:t>
            </a:r>
          </a:p>
        </p:txBody>
      </p:sp>
      <p:pic>
        <p:nvPicPr>
          <p:cNvPr id="5" name="Picture 4" descr="A screenshot of a computer&#10;&#10;Description automatically generated">
            <a:extLst>
              <a:ext uri="{FF2B5EF4-FFF2-40B4-BE49-F238E27FC236}">
                <a16:creationId xmlns:a16="http://schemas.microsoft.com/office/drawing/2014/main" id="{6645BF06-97DD-D989-9BE8-D4CFEE1AD901}"/>
              </a:ext>
            </a:extLst>
          </p:cNvPr>
          <p:cNvPicPr>
            <a:picLocks noChangeAspect="1"/>
          </p:cNvPicPr>
          <p:nvPr/>
        </p:nvPicPr>
        <p:blipFill rotWithShape="1">
          <a:blip r:embed="rId2">
            <a:extLst>
              <a:ext uri="{28A0092B-C50C-407E-A947-70E740481C1C}">
                <a14:useLocalDpi xmlns:a14="http://schemas.microsoft.com/office/drawing/2010/main" val="0"/>
              </a:ext>
            </a:extLst>
          </a:blip>
          <a:srcRect l="21328" t="11139" r="21710" b="3381"/>
          <a:stretch/>
        </p:blipFill>
        <p:spPr>
          <a:xfrm>
            <a:off x="462987" y="2352751"/>
            <a:ext cx="9340770" cy="4505249"/>
          </a:xfrm>
          <a:prstGeom prst="rect">
            <a:avLst/>
          </a:prstGeom>
        </p:spPr>
      </p:pic>
    </p:spTree>
    <p:extLst>
      <p:ext uri="{BB962C8B-B14F-4D97-AF65-F5344CB8AC3E}">
        <p14:creationId xmlns:p14="http://schemas.microsoft.com/office/powerpoint/2010/main" val="2341355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128D-9A70-6F39-E8AA-B8E8CFA1AB75}"/>
              </a:ext>
            </a:extLst>
          </p:cNvPr>
          <p:cNvSpPr>
            <a:spLocks noGrp="1"/>
          </p:cNvSpPr>
          <p:nvPr>
            <p:ph type="title"/>
          </p:nvPr>
        </p:nvSpPr>
        <p:spPr>
          <a:xfrm>
            <a:off x="235545" y="457043"/>
            <a:ext cx="10972800" cy="1570325"/>
          </a:xfrm>
        </p:spPr>
        <p:txBody>
          <a:bodyPr/>
          <a:lstStyle/>
          <a:p>
            <a:pPr marL="342900" indent="-342900">
              <a:spcAft>
                <a:spcPct val="20000"/>
              </a:spcAft>
            </a:pPr>
            <a:r>
              <a:rPr lang="en-US" dirty="0"/>
              <a:t>  Example of</a:t>
            </a:r>
            <a:br>
              <a:rPr lang="en-US" dirty="0"/>
            </a:br>
            <a:r>
              <a:rPr lang="en-US" sz="4400" dirty="0"/>
              <a:t>Gray-level slicing</a:t>
            </a:r>
          </a:p>
        </p:txBody>
      </p:sp>
      <p:pic>
        <p:nvPicPr>
          <p:cNvPr id="4" name="Picture 3" descr="A screenshot of a computer&#10;&#10;Description automatically generated">
            <a:extLst>
              <a:ext uri="{FF2B5EF4-FFF2-40B4-BE49-F238E27FC236}">
                <a16:creationId xmlns:a16="http://schemas.microsoft.com/office/drawing/2014/main" id="{20ABAB4E-E68C-365E-86DD-747DC9BF2450}"/>
              </a:ext>
            </a:extLst>
          </p:cNvPr>
          <p:cNvPicPr>
            <a:picLocks noChangeAspect="1"/>
          </p:cNvPicPr>
          <p:nvPr/>
        </p:nvPicPr>
        <p:blipFill rotWithShape="1">
          <a:blip r:embed="rId2">
            <a:extLst>
              <a:ext uri="{28A0092B-C50C-407E-A947-70E740481C1C}">
                <a14:useLocalDpi xmlns:a14="http://schemas.microsoft.com/office/drawing/2010/main" val="0"/>
              </a:ext>
            </a:extLst>
          </a:blip>
          <a:srcRect l="24588" t="11815" r="23766" b="2616"/>
          <a:stretch/>
        </p:blipFill>
        <p:spPr>
          <a:xfrm>
            <a:off x="1921397" y="2361235"/>
            <a:ext cx="9421793" cy="4465872"/>
          </a:xfrm>
          <a:prstGeom prst="rect">
            <a:avLst/>
          </a:prstGeom>
        </p:spPr>
      </p:pic>
    </p:spTree>
    <p:extLst>
      <p:ext uri="{BB962C8B-B14F-4D97-AF65-F5344CB8AC3E}">
        <p14:creationId xmlns:p14="http://schemas.microsoft.com/office/powerpoint/2010/main" val="182754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128D-9A70-6F39-E8AA-B8E8CFA1AB75}"/>
              </a:ext>
            </a:extLst>
          </p:cNvPr>
          <p:cNvSpPr>
            <a:spLocks noGrp="1"/>
          </p:cNvSpPr>
          <p:nvPr>
            <p:ph type="title"/>
          </p:nvPr>
        </p:nvSpPr>
        <p:spPr>
          <a:xfrm>
            <a:off x="212396" y="-411059"/>
            <a:ext cx="10972800" cy="1570325"/>
          </a:xfrm>
        </p:spPr>
        <p:txBody>
          <a:bodyPr/>
          <a:lstStyle/>
          <a:p>
            <a:pPr marL="342900" indent="-342900">
              <a:spcAft>
                <a:spcPct val="20000"/>
              </a:spcAft>
            </a:pPr>
            <a:r>
              <a:rPr lang="en-US" dirty="0"/>
              <a:t>  Exercises on</a:t>
            </a:r>
            <a:br>
              <a:rPr lang="en-US" dirty="0"/>
            </a:br>
            <a:r>
              <a:rPr lang="en-US" sz="4400" dirty="0"/>
              <a:t>Gray-level slicing</a:t>
            </a:r>
          </a:p>
        </p:txBody>
      </p:sp>
      <p:pic>
        <p:nvPicPr>
          <p:cNvPr id="4" name="Picture 3" descr="A screenshot of a computer&#10;&#10;Description automatically generated">
            <a:extLst>
              <a:ext uri="{FF2B5EF4-FFF2-40B4-BE49-F238E27FC236}">
                <a16:creationId xmlns:a16="http://schemas.microsoft.com/office/drawing/2014/main" id="{68C589C1-5398-6897-3309-F414C87331E3}"/>
              </a:ext>
            </a:extLst>
          </p:cNvPr>
          <p:cNvPicPr>
            <a:picLocks noChangeAspect="1"/>
          </p:cNvPicPr>
          <p:nvPr/>
        </p:nvPicPr>
        <p:blipFill rotWithShape="1">
          <a:blip r:embed="rId2">
            <a:extLst>
              <a:ext uri="{28A0092B-C50C-407E-A947-70E740481C1C}">
                <a14:useLocalDpi xmlns:a14="http://schemas.microsoft.com/office/drawing/2010/main" val="0"/>
              </a:ext>
            </a:extLst>
          </a:blip>
          <a:srcRect l="15285" t="11139" r="16551" b="2616"/>
          <a:stretch/>
        </p:blipFill>
        <p:spPr>
          <a:xfrm>
            <a:off x="561372" y="1159266"/>
            <a:ext cx="10791463" cy="5565625"/>
          </a:xfrm>
          <a:prstGeom prst="rect">
            <a:avLst/>
          </a:prstGeom>
        </p:spPr>
      </p:pic>
    </p:spTree>
    <p:extLst>
      <p:ext uri="{BB962C8B-B14F-4D97-AF65-F5344CB8AC3E}">
        <p14:creationId xmlns:p14="http://schemas.microsoft.com/office/powerpoint/2010/main" val="4104551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128D-9A70-6F39-E8AA-B8E8CFA1AB75}"/>
              </a:ext>
            </a:extLst>
          </p:cNvPr>
          <p:cNvSpPr>
            <a:spLocks noGrp="1"/>
          </p:cNvSpPr>
          <p:nvPr>
            <p:ph type="title"/>
          </p:nvPr>
        </p:nvSpPr>
        <p:spPr>
          <a:xfrm>
            <a:off x="212395" y="364445"/>
            <a:ext cx="10972800" cy="1570325"/>
          </a:xfrm>
        </p:spPr>
        <p:txBody>
          <a:bodyPr/>
          <a:lstStyle/>
          <a:p>
            <a:pPr marL="283464">
              <a:spcBef>
                <a:spcPts val="2200"/>
              </a:spcBef>
              <a:spcAft>
                <a:spcPct val="20000"/>
              </a:spcAft>
            </a:pPr>
            <a:r>
              <a:rPr lang="en-US" sz="4400" b="1" dirty="0"/>
              <a:t>Bit plan slicing</a:t>
            </a:r>
          </a:p>
        </p:txBody>
      </p:sp>
      <p:sp>
        <p:nvSpPr>
          <p:cNvPr id="6" name="Content Placeholder 2">
            <a:extLst>
              <a:ext uri="{FF2B5EF4-FFF2-40B4-BE49-F238E27FC236}">
                <a16:creationId xmlns:a16="http://schemas.microsoft.com/office/drawing/2014/main" id="{ABFA2157-28C3-F2D6-BE53-B3DA3145C5CC}"/>
              </a:ext>
            </a:extLst>
          </p:cNvPr>
          <p:cNvSpPr txBox="1">
            <a:spLocks/>
          </p:cNvSpPr>
          <p:nvPr/>
        </p:nvSpPr>
        <p:spPr>
          <a:xfrm>
            <a:off x="594360" y="2676525"/>
            <a:ext cx="7287999" cy="3817030"/>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1F1F1F"/>
                </a:solidFill>
                <a:latin typeface="Google Sans"/>
              </a:rPr>
              <a:t>To highlight the contribution made to the total image appearance by specific bits.</a:t>
            </a:r>
          </a:p>
          <a:p>
            <a:r>
              <a:rPr lang="en-US" dirty="0"/>
              <a:t>Assuming that each pixel is represented by 8 bits,</a:t>
            </a:r>
            <a:r>
              <a:rPr lang="en-US" dirty="0">
                <a:solidFill>
                  <a:srgbClr val="1F1F1F"/>
                </a:solidFill>
                <a:latin typeface="Google Sans"/>
              </a:rPr>
              <a:t> the </a:t>
            </a:r>
            <a:r>
              <a:rPr lang="en-US" b="0" i="0" dirty="0">
                <a:solidFill>
                  <a:srgbClr val="1F1F1F"/>
                </a:solidFill>
                <a:effectLst/>
                <a:latin typeface="Google Sans"/>
              </a:rPr>
              <a:t>image composed of 8 1-bit planes.</a:t>
            </a:r>
          </a:p>
          <a:p>
            <a:pPr algn="l">
              <a:buFont typeface="Arial" panose="020B0604020202020204" pitchFamily="34" charset="0"/>
              <a:buChar char="•"/>
            </a:pPr>
            <a:r>
              <a:rPr lang="en-US" b="0" i="0" dirty="0">
                <a:solidFill>
                  <a:srgbClr val="1F1F1F"/>
                </a:solidFill>
                <a:effectLst/>
                <a:latin typeface="Google Sans"/>
              </a:rPr>
              <a:t>Plane 0 contains the least significant bit and plane 7 contains the most significant bit.</a:t>
            </a:r>
          </a:p>
          <a:p>
            <a:r>
              <a:rPr lang="en-US" b="0" i="0" dirty="0">
                <a:solidFill>
                  <a:srgbClr val="1F1F1F"/>
                </a:solidFill>
                <a:effectLst/>
                <a:latin typeface="Google Sans"/>
              </a:rPr>
              <a:t>Only the higher order bits (top four) contain visually significant data. The other bit planes contribute the more subtle details.</a:t>
            </a:r>
          </a:p>
        </p:txBody>
      </p:sp>
      <p:pic>
        <p:nvPicPr>
          <p:cNvPr id="2050" name="Picture 2" descr="Least significant bit | Download Scientific Diagram">
            <a:extLst>
              <a:ext uri="{FF2B5EF4-FFF2-40B4-BE49-F238E27FC236}">
                <a16:creationId xmlns:a16="http://schemas.microsoft.com/office/drawing/2014/main" id="{D3550008-7161-C99C-0598-90A1428EC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589" y="584005"/>
            <a:ext cx="4961922" cy="18676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03 – Image Compression by Bit-plane Slicing – Shubbak">
            <a:extLst>
              <a:ext uri="{FF2B5EF4-FFF2-40B4-BE49-F238E27FC236}">
                <a16:creationId xmlns:a16="http://schemas.microsoft.com/office/drawing/2014/main" id="{AEC2A1B5-390E-218C-98F7-01E549831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6612" y="3133797"/>
            <a:ext cx="4247909" cy="3584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902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128D-9A70-6F39-E8AA-B8E8CFA1AB75}"/>
              </a:ext>
            </a:extLst>
          </p:cNvPr>
          <p:cNvSpPr>
            <a:spLocks noGrp="1"/>
          </p:cNvSpPr>
          <p:nvPr>
            <p:ph type="title"/>
          </p:nvPr>
        </p:nvSpPr>
        <p:spPr>
          <a:xfrm>
            <a:off x="212395" y="364445"/>
            <a:ext cx="10972800" cy="1570325"/>
          </a:xfrm>
        </p:spPr>
        <p:txBody>
          <a:bodyPr/>
          <a:lstStyle/>
          <a:p>
            <a:pPr marL="283464">
              <a:spcBef>
                <a:spcPts val="2200"/>
              </a:spcBef>
              <a:spcAft>
                <a:spcPct val="20000"/>
              </a:spcAft>
            </a:pPr>
            <a:r>
              <a:rPr lang="en-US" dirty="0"/>
              <a:t>Example </a:t>
            </a:r>
            <a:br>
              <a:rPr lang="en-US" dirty="0"/>
            </a:br>
            <a:r>
              <a:rPr lang="en-US" sz="4400" b="1" dirty="0"/>
              <a:t>Bit plan slicing</a:t>
            </a:r>
          </a:p>
        </p:txBody>
      </p:sp>
      <p:pic>
        <p:nvPicPr>
          <p:cNvPr id="3074" name="Picture 2" descr="CHAPTER 3">
            <a:extLst>
              <a:ext uri="{FF2B5EF4-FFF2-40B4-BE49-F238E27FC236}">
                <a16:creationId xmlns:a16="http://schemas.microsoft.com/office/drawing/2014/main" id="{A58F9D4C-B02B-1E37-8A7B-935151D81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7166" y="1604491"/>
            <a:ext cx="7003573" cy="535768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B097449-5B72-ADA0-3B2D-1CBC160D6B90}"/>
              </a:ext>
            </a:extLst>
          </p:cNvPr>
          <p:cNvSpPr txBox="1">
            <a:spLocks/>
          </p:cNvSpPr>
          <p:nvPr/>
        </p:nvSpPr>
        <p:spPr>
          <a:xfrm>
            <a:off x="544010" y="2374815"/>
            <a:ext cx="5046562" cy="4373226"/>
          </a:xfrm>
          <a:prstGeom prst="rect">
            <a:avLst/>
          </a:prstGeom>
        </p:spPr>
        <p:txBody>
          <a:bodyPr>
            <a:noAutofit/>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1F1F1F"/>
                </a:solidFill>
                <a:latin typeface="Google Sans"/>
              </a:rPr>
              <a:t>The (binary) image for</a:t>
            </a:r>
          </a:p>
          <a:p>
            <a:r>
              <a:rPr lang="en-US" dirty="0">
                <a:solidFill>
                  <a:srgbClr val="1F1F1F"/>
                </a:solidFill>
                <a:latin typeface="Google Sans"/>
              </a:rPr>
              <a:t>bit-plane 7 can be obtained by processing the input image with a thresholding gray-level transformation.</a:t>
            </a:r>
          </a:p>
          <a:p>
            <a:r>
              <a:rPr lang="en-US" dirty="0">
                <a:solidFill>
                  <a:srgbClr val="1F1F1F"/>
                </a:solidFill>
                <a:latin typeface="Google Sans"/>
              </a:rPr>
              <a:t> Map all levels between 0 and 127 to 0</a:t>
            </a:r>
          </a:p>
          <a:p>
            <a:r>
              <a:rPr lang="en-US" dirty="0">
                <a:solidFill>
                  <a:srgbClr val="1F1F1F"/>
                </a:solidFill>
                <a:latin typeface="Google Sans"/>
              </a:rPr>
              <a:t> Map all levels between 129 and 255 to 255</a:t>
            </a:r>
          </a:p>
        </p:txBody>
      </p:sp>
    </p:spTree>
    <p:extLst>
      <p:ext uri="{BB962C8B-B14F-4D97-AF65-F5344CB8AC3E}">
        <p14:creationId xmlns:p14="http://schemas.microsoft.com/office/powerpoint/2010/main" val="4100145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128D-9A70-6F39-E8AA-B8E8CFA1AB75}"/>
              </a:ext>
            </a:extLst>
          </p:cNvPr>
          <p:cNvSpPr>
            <a:spLocks noGrp="1"/>
          </p:cNvSpPr>
          <p:nvPr>
            <p:ph type="title"/>
          </p:nvPr>
        </p:nvSpPr>
        <p:spPr>
          <a:xfrm>
            <a:off x="212395" y="364445"/>
            <a:ext cx="10972800" cy="1570325"/>
          </a:xfrm>
        </p:spPr>
        <p:txBody>
          <a:bodyPr/>
          <a:lstStyle/>
          <a:p>
            <a:pPr marL="283464">
              <a:spcBef>
                <a:spcPts val="2200"/>
              </a:spcBef>
              <a:spcAft>
                <a:spcPct val="20000"/>
              </a:spcAft>
            </a:pPr>
            <a:r>
              <a:rPr lang="en-US" dirty="0"/>
              <a:t>8 bit planes</a:t>
            </a:r>
            <a:endParaRPr lang="en-US" sz="4400" b="1" dirty="0"/>
          </a:p>
        </p:txBody>
      </p:sp>
      <p:pic>
        <p:nvPicPr>
          <p:cNvPr id="5" name="Picture 4" descr="A screenshot of a computer&#10;&#10;Description automatically generated">
            <a:extLst>
              <a:ext uri="{FF2B5EF4-FFF2-40B4-BE49-F238E27FC236}">
                <a16:creationId xmlns:a16="http://schemas.microsoft.com/office/drawing/2014/main" id="{0BEAC89C-9083-B5DD-0EC0-57AE7F9B127F}"/>
              </a:ext>
            </a:extLst>
          </p:cNvPr>
          <p:cNvPicPr>
            <a:picLocks noChangeAspect="1"/>
          </p:cNvPicPr>
          <p:nvPr/>
        </p:nvPicPr>
        <p:blipFill rotWithShape="1">
          <a:blip r:embed="rId2">
            <a:extLst>
              <a:ext uri="{28A0092B-C50C-407E-A947-70E740481C1C}">
                <a14:useLocalDpi xmlns:a14="http://schemas.microsoft.com/office/drawing/2010/main" val="0"/>
              </a:ext>
            </a:extLst>
          </a:blip>
          <a:srcRect l="27060" t="46112" r="28072" b="10666"/>
          <a:stretch/>
        </p:blipFill>
        <p:spPr>
          <a:xfrm>
            <a:off x="2361234" y="2338086"/>
            <a:ext cx="8160153" cy="4421529"/>
          </a:xfrm>
          <a:prstGeom prst="rect">
            <a:avLst/>
          </a:prstGeom>
        </p:spPr>
      </p:pic>
    </p:spTree>
    <p:extLst>
      <p:ext uri="{BB962C8B-B14F-4D97-AF65-F5344CB8AC3E}">
        <p14:creationId xmlns:p14="http://schemas.microsoft.com/office/powerpoint/2010/main" val="1656397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BF65-C84B-45C3-72CA-AFDA68851174}"/>
              </a:ext>
            </a:extLst>
          </p:cNvPr>
          <p:cNvSpPr>
            <a:spLocks noGrp="1"/>
          </p:cNvSpPr>
          <p:nvPr>
            <p:ph type="title"/>
          </p:nvPr>
        </p:nvSpPr>
        <p:spPr>
          <a:xfrm>
            <a:off x="594360" y="189572"/>
            <a:ext cx="6561449" cy="1593507"/>
          </a:xfrm>
        </p:spPr>
        <p:txBody>
          <a:bodyPr/>
          <a:lstStyle/>
          <a:p>
            <a:r>
              <a:rPr lang="en-US" sz="4000" dirty="0"/>
              <a:t>Image Enhancement</a:t>
            </a:r>
          </a:p>
        </p:txBody>
      </p:sp>
      <p:sp>
        <p:nvSpPr>
          <p:cNvPr id="5" name="Rectangle 4">
            <a:extLst>
              <a:ext uri="{FF2B5EF4-FFF2-40B4-BE49-F238E27FC236}">
                <a16:creationId xmlns:a16="http://schemas.microsoft.com/office/drawing/2014/main" id="{FC68F851-7584-91EC-535F-D55C95631991}"/>
              </a:ext>
            </a:extLst>
          </p:cNvPr>
          <p:cNvSpPr/>
          <p:nvPr/>
        </p:nvSpPr>
        <p:spPr>
          <a:xfrm>
            <a:off x="1770079" y="2657646"/>
            <a:ext cx="3238151" cy="1033943"/>
          </a:xfrm>
          <a:prstGeom prst="rect">
            <a:avLst/>
          </a:prstGeom>
          <a:effectLst>
            <a:glow rad="101600">
              <a:schemeClr val="accent3">
                <a:satMod val="175000"/>
                <a:alpha val="40000"/>
              </a:schemeClr>
            </a:glow>
            <a:outerShdw blurRad="76200" dist="12700" dir="2700000" sy="-23000" kx="-800400" algn="bl" rotWithShape="0">
              <a:prstClr val="black">
                <a:alpha val="20000"/>
              </a:prstClr>
            </a:outerShdw>
            <a:reflection blurRad="6350" stA="50000" endA="300" endPos="90000" dir="5400000" sy="-100000" algn="bl" rotWithShape="0"/>
            <a:softEdge rad="127000"/>
          </a:effectLst>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bg1"/>
                </a:solidFill>
              </a:rPr>
              <a:t>Enhancement Methods</a:t>
            </a:r>
            <a:endParaRPr lang="en-US" dirty="0">
              <a:solidFill>
                <a:schemeClr val="bg1"/>
              </a:solidFill>
            </a:endParaRPr>
          </a:p>
        </p:txBody>
      </p:sp>
      <p:cxnSp>
        <p:nvCxnSpPr>
          <p:cNvPr id="7" name="Connector: Elbow 6">
            <a:extLst>
              <a:ext uri="{FF2B5EF4-FFF2-40B4-BE49-F238E27FC236}">
                <a16:creationId xmlns:a16="http://schemas.microsoft.com/office/drawing/2014/main" id="{ABE3BB73-331E-B877-92FB-EC36DD52A77D}"/>
              </a:ext>
            </a:extLst>
          </p:cNvPr>
          <p:cNvCxnSpPr>
            <a:stCxn id="5" idx="2"/>
          </p:cNvCxnSpPr>
          <p:nvPr/>
        </p:nvCxnSpPr>
        <p:spPr>
          <a:xfrm rot="5400000">
            <a:off x="1980021" y="3892707"/>
            <a:ext cx="1610253" cy="120801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5D6F4542-28FA-950E-AD2C-77421205D25D}"/>
              </a:ext>
            </a:extLst>
          </p:cNvPr>
          <p:cNvSpPr/>
          <p:nvPr/>
        </p:nvSpPr>
        <p:spPr>
          <a:xfrm>
            <a:off x="1281422" y="5301842"/>
            <a:ext cx="1998673" cy="914400"/>
          </a:xfrm>
          <a:prstGeom prst="rect">
            <a:avLst/>
          </a:prstGeom>
          <a:ln>
            <a:solidFill>
              <a:schemeClr val="accent1">
                <a:lumMod val="50000"/>
              </a:schemeClr>
            </a:solidFill>
          </a:ln>
          <a:effectLst>
            <a:innerShdw blurRad="63500" dist="50800" dir="13500000">
              <a:prstClr val="black">
                <a:alpha val="50000"/>
              </a:prstClr>
            </a:inn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Spatial Domain: </a:t>
            </a:r>
          </a:p>
          <a:p>
            <a:pPr algn="ctr"/>
            <a:r>
              <a:rPr lang="en-US" dirty="0">
                <a:solidFill>
                  <a:schemeClr val="bg1"/>
                </a:solidFill>
              </a:rPr>
              <a:t>Operates on pixels</a:t>
            </a:r>
          </a:p>
        </p:txBody>
      </p:sp>
      <p:cxnSp>
        <p:nvCxnSpPr>
          <p:cNvPr id="10" name="Connector: Elbow 9">
            <a:extLst>
              <a:ext uri="{FF2B5EF4-FFF2-40B4-BE49-F238E27FC236}">
                <a16:creationId xmlns:a16="http://schemas.microsoft.com/office/drawing/2014/main" id="{3E1F526B-25B0-40E0-B7AA-3BCA83F4F39D}"/>
              </a:ext>
            </a:extLst>
          </p:cNvPr>
          <p:cNvCxnSpPr>
            <a:stCxn id="5" idx="2"/>
          </p:cNvCxnSpPr>
          <p:nvPr/>
        </p:nvCxnSpPr>
        <p:spPr>
          <a:xfrm rot="16200000" flipH="1">
            <a:off x="3305481" y="3775263"/>
            <a:ext cx="1610253" cy="144290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ECBE3CDE-5706-7563-6AEA-92739B4EC234}"/>
              </a:ext>
            </a:extLst>
          </p:cNvPr>
          <p:cNvSpPr/>
          <p:nvPr/>
        </p:nvSpPr>
        <p:spPr>
          <a:xfrm>
            <a:off x="3631738" y="5301842"/>
            <a:ext cx="2064387" cy="914400"/>
          </a:xfrm>
          <a:prstGeom prst="rect">
            <a:avLst/>
          </a:prstGeom>
          <a:ln>
            <a:solidFill>
              <a:schemeClr val="accent1">
                <a:lumMod val="50000"/>
              </a:schemeClr>
            </a:solidFill>
          </a:ln>
          <a:effectLst>
            <a:innerShdw blurRad="63500" dist="50800" dir="18900000">
              <a:prstClr val="black">
                <a:alpha val="50000"/>
              </a:prstClr>
            </a:inn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Frequency Domain: </a:t>
            </a:r>
          </a:p>
          <a:p>
            <a:pPr algn="ctr"/>
            <a:r>
              <a:rPr lang="en-US" dirty="0">
                <a:solidFill>
                  <a:schemeClr val="bg1"/>
                </a:solidFill>
              </a:rPr>
              <a:t>Operates on FT of image</a:t>
            </a:r>
          </a:p>
        </p:txBody>
      </p:sp>
    </p:spTree>
    <p:extLst>
      <p:ext uri="{BB962C8B-B14F-4D97-AF65-F5344CB8AC3E}">
        <p14:creationId xmlns:p14="http://schemas.microsoft.com/office/powerpoint/2010/main" val="1393712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6C65-AC35-B2C0-97D4-A20C1D22B399}"/>
              </a:ext>
            </a:extLst>
          </p:cNvPr>
          <p:cNvSpPr>
            <a:spLocks noGrp="1"/>
          </p:cNvSpPr>
          <p:nvPr>
            <p:ph type="title"/>
          </p:nvPr>
        </p:nvSpPr>
        <p:spPr>
          <a:xfrm>
            <a:off x="497710" y="422477"/>
            <a:ext cx="10972800" cy="1570325"/>
          </a:xfrm>
        </p:spPr>
        <p:txBody>
          <a:bodyPr/>
          <a:lstStyle/>
          <a:p>
            <a:pPr marL="342900" indent="-342900">
              <a:spcAft>
                <a:spcPct val="20000"/>
              </a:spcAft>
            </a:pPr>
            <a:r>
              <a:rPr lang="en-US" sz="4400" dirty="0"/>
              <a:t>Contrast Stretching</a:t>
            </a:r>
          </a:p>
        </p:txBody>
      </p:sp>
      <p:sp>
        <p:nvSpPr>
          <p:cNvPr id="3" name="Table Placeholder 2">
            <a:extLst>
              <a:ext uri="{FF2B5EF4-FFF2-40B4-BE49-F238E27FC236}">
                <a16:creationId xmlns:a16="http://schemas.microsoft.com/office/drawing/2014/main" id="{FCBAF9A6-294D-8D28-0D59-DEEEAD6A3D6B}"/>
              </a:ext>
            </a:extLst>
          </p:cNvPr>
          <p:cNvSpPr>
            <a:spLocks noGrp="1"/>
          </p:cNvSpPr>
          <p:nvPr>
            <p:ph type="tbl" sz="quarter" idx="10"/>
          </p:nvPr>
        </p:nvSpPr>
        <p:spPr>
          <a:xfrm>
            <a:off x="497710" y="2396891"/>
            <a:ext cx="5300844" cy="4038632"/>
          </a:xfrm>
        </p:spPr>
        <p:txBody>
          <a:bodyPr/>
          <a:lstStyle/>
          <a:p>
            <a:pPr marL="457200" indent="-457200">
              <a:buFont typeface="Wingdings" panose="05000000000000000000" pitchFamily="2" charset="2"/>
              <a:buChar char="Ø"/>
            </a:pPr>
            <a:r>
              <a:rPr lang="en-US" dirty="0">
                <a:solidFill>
                  <a:srgbClr val="FF0000"/>
                </a:solidFill>
              </a:rPr>
              <a:t>Contrast Stretching </a:t>
            </a:r>
            <a:r>
              <a:rPr lang="en-US" dirty="0"/>
              <a:t>is also know as </a:t>
            </a:r>
            <a:r>
              <a:rPr lang="en-US" dirty="0" err="1">
                <a:solidFill>
                  <a:srgbClr val="FF0000"/>
                </a:solidFill>
              </a:rPr>
              <a:t>normalization</a:t>
            </a:r>
            <a:r>
              <a:rPr lang="en-US" dirty="0" err="1"/>
              <a:t>.The</a:t>
            </a:r>
            <a:r>
              <a:rPr lang="en-US" dirty="0"/>
              <a:t> quality of image is enhanced by stretching The range of intensity values.</a:t>
            </a:r>
          </a:p>
          <a:p>
            <a:pPr marL="457200" indent="-457200"/>
            <a:r>
              <a:rPr lang="en-US" dirty="0"/>
              <a:t>Is a process that expands the Range of intensity levels in an Image so that it spans the full intensity range of the display device</a:t>
            </a:r>
          </a:p>
          <a:p>
            <a:pPr marL="0" indent="0">
              <a:buNone/>
            </a:pPr>
            <a:endParaRPr lang="en-US" dirty="0"/>
          </a:p>
        </p:txBody>
      </p:sp>
      <p:pic>
        <p:nvPicPr>
          <p:cNvPr id="9" name="Picture 8" descr="A computer screen with a diagram&#10;&#10;Description automatically generated">
            <a:extLst>
              <a:ext uri="{FF2B5EF4-FFF2-40B4-BE49-F238E27FC236}">
                <a16:creationId xmlns:a16="http://schemas.microsoft.com/office/drawing/2014/main" id="{E6622083-6713-F2D5-961F-1D0E9D87BE43}"/>
              </a:ext>
            </a:extLst>
          </p:cNvPr>
          <p:cNvPicPr>
            <a:picLocks noChangeAspect="1"/>
          </p:cNvPicPr>
          <p:nvPr/>
        </p:nvPicPr>
        <p:blipFill rotWithShape="1">
          <a:blip r:embed="rId2">
            <a:extLst>
              <a:ext uri="{28A0092B-C50C-407E-A947-70E740481C1C}">
                <a14:useLocalDpi xmlns:a14="http://schemas.microsoft.com/office/drawing/2010/main" val="0"/>
              </a:ext>
            </a:extLst>
          </a:blip>
          <a:srcRect l="38286" t="47257" r="7969" b="10380"/>
          <a:stretch/>
        </p:blipFill>
        <p:spPr>
          <a:xfrm>
            <a:off x="6393447" y="1992802"/>
            <a:ext cx="5798553" cy="4867681"/>
          </a:xfrm>
          <a:prstGeom prst="rect">
            <a:avLst/>
          </a:prstGeom>
        </p:spPr>
      </p:pic>
    </p:spTree>
    <p:extLst>
      <p:ext uri="{BB962C8B-B14F-4D97-AF65-F5344CB8AC3E}">
        <p14:creationId xmlns:p14="http://schemas.microsoft.com/office/powerpoint/2010/main" val="3822057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6C65-AC35-B2C0-97D4-A20C1D22B399}"/>
              </a:ext>
            </a:extLst>
          </p:cNvPr>
          <p:cNvSpPr>
            <a:spLocks noGrp="1"/>
          </p:cNvSpPr>
          <p:nvPr>
            <p:ph type="title"/>
          </p:nvPr>
        </p:nvSpPr>
        <p:spPr>
          <a:xfrm>
            <a:off x="289367" y="376178"/>
            <a:ext cx="10972800" cy="1570325"/>
          </a:xfrm>
        </p:spPr>
        <p:txBody>
          <a:bodyPr/>
          <a:lstStyle/>
          <a:p>
            <a:pPr marL="342900" indent="-342900">
              <a:spcAft>
                <a:spcPct val="20000"/>
              </a:spcAft>
            </a:pPr>
            <a:r>
              <a:rPr lang="en-US" sz="4400" dirty="0"/>
              <a:t>Contrast Stretching</a:t>
            </a:r>
          </a:p>
        </p:txBody>
      </p:sp>
      <p:sp>
        <p:nvSpPr>
          <p:cNvPr id="3" name="Table Placeholder 2">
            <a:extLst>
              <a:ext uri="{FF2B5EF4-FFF2-40B4-BE49-F238E27FC236}">
                <a16:creationId xmlns:a16="http://schemas.microsoft.com/office/drawing/2014/main" id="{FCBAF9A6-294D-8D28-0D59-DEEEAD6A3D6B}"/>
              </a:ext>
            </a:extLst>
          </p:cNvPr>
          <p:cNvSpPr>
            <a:spLocks noGrp="1"/>
          </p:cNvSpPr>
          <p:nvPr>
            <p:ph type="tbl" sz="quarter" idx="10"/>
          </p:nvPr>
        </p:nvSpPr>
        <p:spPr>
          <a:xfrm>
            <a:off x="289367" y="2223270"/>
            <a:ext cx="10972800" cy="1341733"/>
          </a:xfrm>
        </p:spPr>
        <p:txBody>
          <a:bodyPr/>
          <a:lstStyle/>
          <a:p>
            <a:pPr marL="0" indent="0">
              <a:buNone/>
            </a:pPr>
            <a:r>
              <a:rPr lang="en-US" dirty="0"/>
              <a:t>Contrast Stretching, which means that the bright pixels in the image will become brighter and the dark pixels will become darker, this means: </a:t>
            </a:r>
            <a:r>
              <a:rPr lang="en-US" dirty="0" err="1"/>
              <a:t>highr</a:t>
            </a:r>
            <a:r>
              <a:rPr lang="en-US" dirty="0"/>
              <a:t> contrast image.</a:t>
            </a:r>
          </a:p>
        </p:txBody>
      </p:sp>
      <p:pic>
        <p:nvPicPr>
          <p:cNvPr id="6" name="Picture 5">
            <a:extLst>
              <a:ext uri="{FF2B5EF4-FFF2-40B4-BE49-F238E27FC236}">
                <a16:creationId xmlns:a16="http://schemas.microsoft.com/office/drawing/2014/main" id="{100F8004-AF83-C33F-B37B-D42D0F92C877}"/>
              </a:ext>
            </a:extLst>
          </p:cNvPr>
          <p:cNvPicPr>
            <a:picLocks noChangeAspect="1" noChangeArrowheads="1"/>
          </p:cNvPicPr>
          <p:nvPr/>
        </p:nvPicPr>
        <p:blipFill>
          <a:blip r:embed="rId2"/>
          <a:srcRect/>
          <a:stretch>
            <a:fillRect/>
          </a:stretch>
        </p:blipFill>
        <p:spPr bwMode="auto">
          <a:xfrm>
            <a:off x="4317356" y="3333612"/>
            <a:ext cx="7206585" cy="3524388"/>
          </a:xfrm>
          <a:prstGeom prst="rect">
            <a:avLst/>
          </a:prstGeom>
          <a:noFill/>
          <a:ln w="9525">
            <a:noFill/>
            <a:miter lim="800000"/>
            <a:headEnd/>
            <a:tailEnd/>
          </a:ln>
          <a:effectLst/>
        </p:spPr>
      </p:pic>
    </p:spTree>
    <p:extLst>
      <p:ext uri="{BB962C8B-B14F-4D97-AF65-F5344CB8AC3E}">
        <p14:creationId xmlns:p14="http://schemas.microsoft.com/office/powerpoint/2010/main" val="1252280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6C65-AC35-B2C0-97D4-A20C1D22B399}"/>
              </a:ext>
            </a:extLst>
          </p:cNvPr>
          <p:cNvSpPr>
            <a:spLocks noGrp="1"/>
          </p:cNvSpPr>
          <p:nvPr>
            <p:ph type="title"/>
          </p:nvPr>
        </p:nvSpPr>
        <p:spPr>
          <a:xfrm>
            <a:off x="289367" y="376178"/>
            <a:ext cx="10972800" cy="1570325"/>
          </a:xfrm>
        </p:spPr>
        <p:txBody>
          <a:bodyPr/>
          <a:lstStyle/>
          <a:p>
            <a:pPr marL="283464">
              <a:spcBef>
                <a:spcPts val="2200"/>
              </a:spcBef>
              <a:spcAft>
                <a:spcPct val="20000"/>
              </a:spcAft>
            </a:pPr>
            <a:r>
              <a:rPr lang="en-US" sz="4400" b="1" dirty="0"/>
              <a:t>Histogram</a:t>
            </a:r>
          </a:p>
        </p:txBody>
      </p:sp>
      <p:sp>
        <p:nvSpPr>
          <p:cNvPr id="3" name="Table Placeholder 2">
            <a:extLst>
              <a:ext uri="{FF2B5EF4-FFF2-40B4-BE49-F238E27FC236}">
                <a16:creationId xmlns:a16="http://schemas.microsoft.com/office/drawing/2014/main" id="{FCBAF9A6-294D-8D28-0D59-DEEEAD6A3D6B}"/>
              </a:ext>
            </a:extLst>
          </p:cNvPr>
          <p:cNvSpPr>
            <a:spLocks noGrp="1"/>
          </p:cNvSpPr>
          <p:nvPr>
            <p:ph type="tbl" sz="quarter" idx="10"/>
          </p:nvPr>
        </p:nvSpPr>
        <p:spPr>
          <a:xfrm>
            <a:off x="509286" y="2211696"/>
            <a:ext cx="10972800" cy="1341733"/>
          </a:xfrm>
        </p:spPr>
        <p:txBody>
          <a:bodyPr/>
          <a:lstStyle/>
          <a:p>
            <a:pPr marL="0" indent="0">
              <a:buNone/>
            </a:pPr>
            <a:r>
              <a:rPr lang="en-US" b="1" i="0" dirty="0">
                <a:solidFill>
                  <a:srgbClr val="1F1F1F"/>
                </a:solidFill>
                <a:effectLst/>
                <a:latin typeface="Google Sans"/>
              </a:rPr>
              <a:t>What is a histogram?</a:t>
            </a:r>
            <a:endParaRPr lang="en-US" dirty="0"/>
          </a:p>
        </p:txBody>
      </p:sp>
      <p:sp>
        <p:nvSpPr>
          <p:cNvPr id="5" name="TextBox 4">
            <a:extLst>
              <a:ext uri="{FF2B5EF4-FFF2-40B4-BE49-F238E27FC236}">
                <a16:creationId xmlns:a16="http://schemas.microsoft.com/office/drawing/2014/main" id="{C9163C94-8960-7BEF-9189-7835723215DD}"/>
              </a:ext>
            </a:extLst>
          </p:cNvPr>
          <p:cNvSpPr txBox="1"/>
          <p:nvPr/>
        </p:nvSpPr>
        <p:spPr>
          <a:xfrm>
            <a:off x="482278" y="2568544"/>
            <a:ext cx="8831484" cy="1969770"/>
          </a:xfrm>
          <a:prstGeom prst="rect">
            <a:avLst/>
          </a:prstGeom>
          <a:noFill/>
        </p:spPr>
        <p:txBody>
          <a:bodyPr wrap="square">
            <a:spAutoFit/>
          </a:bodyPr>
          <a:lstStyle/>
          <a:p>
            <a:pPr algn="l">
              <a:buFont typeface="Arial" panose="020B0604020202020204" pitchFamily="34" charset="0"/>
              <a:buChar char="•"/>
            </a:pPr>
            <a:r>
              <a:rPr lang="en-US" sz="2600" i="0" dirty="0">
                <a:solidFill>
                  <a:srgbClr val="1F1F1F"/>
                </a:solidFill>
                <a:effectLst/>
                <a:latin typeface="Google Sans"/>
              </a:rPr>
              <a:t>A graph indicating the number of times each gray level occurs in the image, i.e. frequency of the brightness value in the image.</a:t>
            </a:r>
          </a:p>
          <a:p>
            <a:pPr>
              <a:buFont typeface="Arial" panose="020B0604020202020204" pitchFamily="34" charset="0"/>
              <a:buChar char="•"/>
            </a:pPr>
            <a:r>
              <a:rPr lang="en-US" sz="2600" i="0" dirty="0">
                <a:solidFill>
                  <a:srgbClr val="1F1F1F"/>
                </a:solidFill>
                <a:effectLst/>
                <a:latin typeface="Google Sans"/>
              </a:rPr>
              <a:t>The image histogram carries important</a:t>
            </a:r>
          </a:p>
          <a:p>
            <a:r>
              <a:rPr lang="en-US" sz="2600" i="0" dirty="0">
                <a:solidFill>
                  <a:srgbClr val="1F1F1F"/>
                </a:solidFill>
                <a:effectLst/>
                <a:latin typeface="Google Sans"/>
              </a:rPr>
              <a:t>information about the image content.</a:t>
            </a:r>
          </a:p>
          <a:p>
            <a:pPr algn="l">
              <a:buFont typeface="Arial" panose="020B0604020202020204" pitchFamily="34" charset="0"/>
              <a:buChar char="•"/>
            </a:pPr>
            <a:endParaRPr lang="en-US" i="0" dirty="0">
              <a:solidFill>
                <a:srgbClr val="1F1F1F"/>
              </a:solidFill>
              <a:effectLst/>
              <a:latin typeface="Google Sans"/>
            </a:endParaRPr>
          </a:p>
        </p:txBody>
      </p:sp>
      <p:pic>
        <p:nvPicPr>
          <p:cNvPr id="4098" name="Picture 2" descr="Histograms for Process Improvement : PresentationEZE">
            <a:extLst>
              <a:ext uri="{FF2B5EF4-FFF2-40B4-BE49-F238E27FC236}">
                <a16:creationId xmlns:a16="http://schemas.microsoft.com/office/drawing/2014/main" id="{1B7B5FD2-E19D-391D-643C-D860804650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63" t="14517" r="20161" b="12903"/>
          <a:stretch/>
        </p:blipFill>
        <p:spPr bwMode="auto">
          <a:xfrm>
            <a:off x="6435524" y="3429000"/>
            <a:ext cx="5756476" cy="34156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05E5041-AD5C-9B37-4D0F-4F9B3DC6784A}"/>
              </a:ext>
            </a:extLst>
          </p:cNvPr>
          <p:cNvSpPr txBox="1"/>
          <p:nvPr/>
        </p:nvSpPr>
        <p:spPr>
          <a:xfrm>
            <a:off x="1405842" y="4538314"/>
            <a:ext cx="4106119" cy="1631216"/>
          </a:xfrm>
          <a:prstGeom prst="rect">
            <a:avLst/>
          </a:prstGeom>
          <a:noFill/>
        </p:spPr>
        <p:txBody>
          <a:bodyPr wrap="square">
            <a:spAutoFit/>
          </a:bodyPr>
          <a:lstStyle/>
          <a:p>
            <a:pPr algn="l">
              <a:buFont typeface="Arial" panose="020B0604020202020204" pitchFamily="34" charset="0"/>
              <a:buChar char="•"/>
            </a:pPr>
            <a:r>
              <a:rPr lang="en-US" sz="2000" b="1" i="0" dirty="0">
                <a:solidFill>
                  <a:srgbClr val="1F1F1F"/>
                </a:solidFill>
                <a:effectLst/>
                <a:latin typeface="Google Sans"/>
              </a:rPr>
              <a:t>Algorithm:</a:t>
            </a:r>
            <a:endParaRPr lang="en-US" sz="2000" b="0" i="0" dirty="0">
              <a:solidFill>
                <a:srgbClr val="1F1F1F"/>
              </a:solidFill>
              <a:effectLst/>
              <a:latin typeface="Google Sans"/>
            </a:endParaRPr>
          </a:p>
          <a:p>
            <a:pPr marL="742950" lvl="1" indent="-285750" algn="l">
              <a:buFont typeface="Arial" panose="020B0604020202020204" pitchFamily="34" charset="0"/>
              <a:buChar char="•"/>
            </a:pPr>
            <a:r>
              <a:rPr lang="en-US" sz="2000" b="0" i="0" dirty="0">
                <a:solidFill>
                  <a:srgbClr val="1F1F1F"/>
                </a:solidFill>
                <a:effectLst/>
                <a:latin typeface="Google Sans"/>
              </a:rPr>
              <a:t>Assign zero values to all elements of the array h₁;</a:t>
            </a:r>
          </a:p>
          <a:p>
            <a:pPr marL="742950" lvl="1" indent="-285750" algn="l">
              <a:buFont typeface="Arial" panose="020B0604020202020204" pitchFamily="34" charset="0"/>
              <a:buChar char="•"/>
            </a:pPr>
            <a:r>
              <a:rPr lang="en-US" sz="2000" b="0" i="0" dirty="0">
                <a:solidFill>
                  <a:srgbClr val="1F1F1F"/>
                </a:solidFill>
                <a:effectLst/>
                <a:latin typeface="Google Sans"/>
              </a:rPr>
              <a:t>For all pixels (</a:t>
            </a:r>
            <a:r>
              <a:rPr lang="en-US" sz="2000" b="0" i="0" dirty="0" err="1">
                <a:solidFill>
                  <a:srgbClr val="1F1F1F"/>
                </a:solidFill>
                <a:effectLst/>
                <a:latin typeface="Google Sans"/>
              </a:rPr>
              <a:t>x,y</a:t>
            </a:r>
            <a:r>
              <a:rPr lang="en-US" sz="2000" b="0" i="0" dirty="0">
                <a:solidFill>
                  <a:srgbClr val="1F1F1F"/>
                </a:solidFill>
                <a:effectLst/>
                <a:latin typeface="Google Sans"/>
              </a:rPr>
              <a:t>) of the image f, increment h[f(</a:t>
            </a:r>
            <a:r>
              <a:rPr lang="en-US" sz="2000" b="0" i="0" dirty="0" err="1">
                <a:solidFill>
                  <a:srgbClr val="1F1F1F"/>
                </a:solidFill>
                <a:effectLst/>
                <a:latin typeface="Google Sans"/>
              </a:rPr>
              <a:t>x,y</a:t>
            </a:r>
            <a:r>
              <a:rPr lang="en-US" sz="2000" b="0" i="0" dirty="0">
                <a:solidFill>
                  <a:srgbClr val="1F1F1F"/>
                </a:solidFill>
                <a:effectLst/>
                <a:latin typeface="Google Sans"/>
              </a:rPr>
              <a:t>)] by 1.</a:t>
            </a:r>
          </a:p>
        </p:txBody>
      </p:sp>
    </p:spTree>
    <p:extLst>
      <p:ext uri="{BB962C8B-B14F-4D97-AF65-F5344CB8AC3E}">
        <p14:creationId xmlns:p14="http://schemas.microsoft.com/office/powerpoint/2010/main" val="586530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6C65-AC35-B2C0-97D4-A20C1D22B399}"/>
              </a:ext>
            </a:extLst>
          </p:cNvPr>
          <p:cNvSpPr>
            <a:spLocks noGrp="1"/>
          </p:cNvSpPr>
          <p:nvPr>
            <p:ph type="title"/>
          </p:nvPr>
        </p:nvSpPr>
        <p:spPr>
          <a:xfrm>
            <a:off x="289367" y="376178"/>
            <a:ext cx="10972800" cy="1570325"/>
          </a:xfrm>
        </p:spPr>
        <p:txBody>
          <a:bodyPr/>
          <a:lstStyle/>
          <a:p>
            <a:pPr marL="283464">
              <a:spcBef>
                <a:spcPts val="2200"/>
              </a:spcBef>
              <a:spcAft>
                <a:spcPct val="20000"/>
              </a:spcAft>
            </a:pPr>
            <a:r>
              <a:rPr lang="en-US" sz="4400" b="1" dirty="0"/>
              <a:t>Histogram</a:t>
            </a:r>
          </a:p>
        </p:txBody>
      </p:sp>
      <p:pic>
        <p:nvPicPr>
          <p:cNvPr id="7" name="Picture 4">
            <a:extLst>
              <a:ext uri="{FF2B5EF4-FFF2-40B4-BE49-F238E27FC236}">
                <a16:creationId xmlns:a16="http://schemas.microsoft.com/office/drawing/2014/main" id="{6F9FB5D9-B018-F39F-C022-4E00F54F51C1}"/>
              </a:ext>
            </a:extLst>
          </p:cNvPr>
          <p:cNvPicPr>
            <a:picLocks noChangeAspect="1" noChangeArrowheads="1"/>
          </p:cNvPicPr>
          <p:nvPr/>
        </p:nvPicPr>
        <p:blipFill>
          <a:blip r:embed="rId2" cstate="print"/>
          <a:srcRect/>
          <a:stretch>
            <a:fillRect/>
          </a:stretch>
        </p:blipFill>
        <p:spPr bwMode="auto">
          <a:xfrm>
            <a:off x="-42812" y="0"/>
            <a:ext cx="4281501" cy="6858000"/>
          </a:xfrm>
          <a:prstGeom prst="rect">
            <a:avLst/>
          </a:prstGeom>
          <a:noFill/>
          <a:ln w="9525">
            <a:noFill/>
            <a:miter lim="800000"/>
            <a:headEnd/>
            <a:tailEnd/>
          </a:ln>
          <a:effectLst/>
        </p:spPr>
      </p:pic>
      <p:pic>
        <p:nvPicPr>
          <p:cNvPr id="10" name="Picture 9">
            <a:extLst>
              <a:ext uri="{FF2B5EF4-FFF2-40B4-BE49-F238E27FC236}">
                <a16:creationId xmlns:a16="http://schemas.microsoft.com/office/drawing/2014/main" id="{AED11ECA-D4FE-B7C0-D3EC-97EB2016AC8C}"/>
              </a:ext>
            </a:extLst>
          </p:cNvPr>
          <p:cNvPicPr>
            <a:picLocks noChangeAspect="1"/>
          </p:cNvPicPr>
          <p:nvPr/>
        </p:nvPicPr>
        <p:blipFill rotWithShape="1">
          <a:blip r:embed="rId3">
            <a:extLst>
              <a:ext uri="{28A0092B-C50C-407E-A947-70E740481C1C}">
                <a14:useLocalDpi xmlns:a14="http://schemas.microsoft.com/office/drawing/2010/main" val="0"/>
              </a:ext>
            </a:extLst>
          </a:blip>
          <a:srcRect l="47373" t="32118" r="12279" b="8068"/>
          <a:stretch/>
        </p:blipFill>
        <p:spPr>
          <a:xfrm>
            <a:off x="6196489" y="1169410"/>
            <a:ext cx="4872768" cy="4519179"/>
          </a:xfrm>
          <a:prstGeom prst="rect">
            <a:avLst/>
          </a:prstGeom>
        </p:spPr>
      </p:pic>
      <p:sp>
        <p:nvSpPr>
          <p:cNvPr id="12" name="TextBox 11">
            <a:extLst>
              <a:ext uri="{FF2B5EF4-FFF2-40B4-BE49-F238E27FC236}">
                <a16:creationId xmlns:a16="http://schemas.microsoft.com/office/drawing/2014/main" id="{C5A29ADC-D92A-4DD5-7427-B2FC4FF99304}"/>
              </a:ext>
            </a:extLst>
          </p:cNvPr>
          <p:cNvSpPr txBox="1"/>
          <p:nvPr/>
        </p:nvSpPr>
        <p:spPr>
          <a:xfrm>
            <a:off x="4238689" y="976550"/>
            <a:ext cx="3435326" cy="5262979"/>
          </a:xfrm>
          <a:prstGeom prst="rect">
            <a:avLst/>
          </a:prstGeom>
          <a:noFill/>
        </p:spPr>
        <p:txBody>
          <a:bodyPr wrap="square">
            <a:spAutoFit/>
          </a:bodyPr>
          <a:lstStyle/>
          <a:p>
            <a:pPr algn="l">
              <a:buFont typeface="Arial" panose="020B0604020202020204" pitchFamily="34" charset="0"/>
              <a:buChar char="•"/>
            </a:pPr>
            <a:r>
              <a:rPr lang="en-US" sz="2800" b="1" i="0" dirty="0">
                <a:solidFill>
                  <a:srgbClr val="1F1F1F"/>
                </a:solidFill>
                <a:effectLst/>
                <a:latin typeface="Google Sans"/>
              </a:rPr>
              <a:t>Dark Image</a:t>
            </a:r>
          </a:p>
          <a:p>
            <a:pPr algn="l">
              <a:buFont typeface="Arial" panose="020B0604020202020204" pitchFamily="34" charset="0"/>
              <a:buChar char="•"/>
            </a:pPr>
            <a:endParaRPr lang="en-US" sz="2800" b="1" dirty="0">
              <a:solidFill>
                <a:srgbClr val="1F1F1F"/>
              </a:solidFill>
              <a:latin typeface="Google Sans"/>
            </a:endParaRPr>
          </a:p>
          <a:p>
            <a:pPr algn="l">
              <a:buFont typeface="Arial" panose="020B0604020202020204" pitchFamily="34" charset="0"/>
              <a:buChar char="•"/>
            </a:pPr>
            <a:endParaRPr lang="en-US" sz="2800" b="0" i="0" dirty="0">
              <a:solidFill>
                <a:srgbClr val="1F1F1F"/>
              </a:solidFill>
              <a:effectLst/>
              <a:latin typeface="Google Sans"/>
            </a:endParaRPr>
          </a:p>
          <a:p>
            <a:pPr algn="l">
              <a:buFont typeface="Arial" panose="020B0604020202020204" pitchFamily="34" charset="0"/>
              <a:buChar char="•"/>
            </a:pPr>
            <a:r>
              <a:rPr lang="en-US" sz="2800" b="1" i="0" dirty="0">
                <a:solidFill>
                  <a:srgbClr val="1F1F1F"/>
                </a:solidFill>
                <a:effectLst/>
                <a:latin typeface="Google Sans"/>
              </a:rPr>
              <a:t>Bright Image</a:t>
            </a:r>
          </a:p>
          <a:p>
            <a:pPr algn="l">
              <a:buFont typeface="Arial" panose="020B0604020202020204" pitchFamily="34" charset="0"/>
              <a:buChar char="•"/>
            </a:pPr>
            <a:endParaRPr lang="en-US" sz="2800" b="1" dirty="0">
              <a:solidFill>
                <a:srgbClr val="1F1F1F"/>
              </a:solidFill>
              <a:latin typeface="Google Sans"/>
            </a:endParaRPr>
          </a:p>
          <a:p>
            <a:pPr algn="l">
              <a:buFont typeface="Arial" panose="020B0604020202020204" pitchFamily="34" charset="0"/>
              <a:buChar char="•"/>
            </a:pPr>
            <a:endParaRPr lang="en-US" sz="2800" b="1" i="0" dirty="0">
              <a:solidFill>
                <a:srgbClr val="1F1F1F"/>
              </a:solidFill>
              <a:effectLst/>
              <a:latin typeface="Google Sans"/>
            </a:endParaRPr>
          </a:p>
          <a:p>
            <a:pPr algn="l"/>
            <a:endParaRPr lang="en-US" sz="2800" b="0" i="0" dirty="0">
              <a:solidFill>
                <a:srgbClr val="1F1F1F"/>
              </a:solidFill>
              <a:effectLst/>
              <a:latin typeface="Google Sans"/>
            </a:endParaRPr>
          </a:p>
          <a:p>
            <a:pPr algn="l">
              <a:buFont typeface="Arial" panose="020B0604020202020204" pitchFamily="34" charset="0"/>
              <a:buChar char="•"/>
            </a:pPr>
            <a:r>
              <a:rPr lang="en-US" sz="2800" b="1" i="0" dirty="0">
                <a:solidFill>
                  <a:srgbClr val="1F1F1F"/>
                </a:solidFill>
                <a:effectLst/>
                <a:latin typeface="Google Sans"/>
              </a:rPr>
              <a:t>Low Contrast Image</a:t>
            </a:r>
          </a:p>
          <a:p>
            <a:pPr algn="l">
              <a:buFont typeface="Arial" panose="020B0604020202020204" pitchFamily="34" charset="0"/>
              <a:buChar char="•"/>
            </a:pPr>
            <a:endParaRPr lang="en-US" sz="2800" b="1" dirty="0">
              <a:solidFill>
                <a:srgbClr val="1F1F1F"/>
              </a:solidFill>
              <a:latin typeface="Google Sans"/>
            </a:endParaRPr>
          </a:p>
          <a:p>
            <a:pPr algn="l">
              <a:buFont typeface="Arial" panose="020B0604020202020204" pitchFamily="34" charset="0"/>
              <a:buChar char="•"/>
            </a:pPr>
            <a:endParaRPr lang="en-US" sz="2800" b="1" i="0" dirty="0">
              <a:solidFill>
                <a:srgbClr val="1F1F1F"/>
              </a:solidFill>
              <a:effectLst/>
              <a:latin typeface="Google Sans"/>
            </a:endParaRPr>
          </a:p>
          <a:p>
            <a:pPr algn="l"/>
            <a:endParaRPr lang="en-US" sz="2800" b="0" i="0" dirty="0">
              <a:solidFill>
                <a:srgbClr val="1F1F1F"/>
              </a:solidFill>
              <a:effectLst/>
              <a:latin typeface="Google Sans"/>
            </a:endParaRPr>
          </a:p>
          <a:p>
            <a:pPr algn="l">
              <a:buFont typeface="Arial" panose="020B0604020202020204" pitchFamily="34" charset="0"/>
              <a:buChar char="•"/>
            </a:pPr>
            <a:r>
              <a:rPr lang="en-US" sz="2800" b="1" i="0" dirty="0">
                <a:solidFill>
                  <a:srgbClr val="1F1F1F"/>
                </a:solidFill>
                <a:effectLst/>
                <a:latin typeface="Google Sans"/>
              </a:rPr>
              <a:t>High Contrast Image</a:t>
            </a:r>
            <a:endParaRPr lang="en-US" sz="2800" b="0" i="0" dirty="0">
              <a:solidFill>
                <a:srgbClr val="1F1F1F"/>
              </a:solidFill>
              <a:effectLst/>
              <a:latin typeface="Google Sans"/>
            </a:endParaRPr>
          </a:p>
        </p:txBody>
      </p:sp>
    </p:spTree>
    <p:extLst>
      <p:ext uri="{BB962C8B-B14F-4D97-AF65-F5344CB8AC3E}">
        <p14:creationId xmlns:p14="http://schemas.microsoft.com/office/powerpoint/2010/main" val="2836622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6C65-AC35-B2C0-97D4-A20C1D22B399}"/>
              </a:ext>
            </a:extLst>
          </p:cNvPr>
          <p:cNvSpPr>
            <a:spLocks noGrp="1"/>
          </p:cNvSpPr>
          <p:nvPr>
            <p:ph type="title"/>
          </p:nvPr>
        </p:nvSpPr>
        <p:spPr>
          <a:xfrm>
            <a:off x="289367" y="376178"/>
            <a:ext cx="10972800" cy="1570325"/>
          </a:xfrm>
        </p:spPr>
        <p:txBody>
          <a:bodyPr/>
          <a:lstStyle/>
          <a:p>
            <a:pPr marL="283464">
              <a:spcBef>
                <a:spcPts val="2200"/>
              </a:spcBef>
              <a:spcAft>
                <a:spcPct val="20000"/>
              </a:spcAft>
            </a:pPr>
            <a:r>
              <a:rPr lang="en-US" dirty="0"/>
              <a:t>Example </a:t>
            </a:r>
            <a:r>
              <a:rPr lang="en-US" sz="4400" b="1" dirty="0"/>
              <a:t>Histogram</a:t>
            </a:r>
          </a:p>
        </p:txBody>
      </p:sp>
      <p:pic>
        <p:nvPicPr>
          <p:cNvPr id="4" name="Picture 3" descr="A close-up of a graph&#10;&#10;Description automatically generated">
            <a:extLst>
              <a:ext uri="{FF2B5EF4-FFF2-40B4-BE49-F238E27FC236}">
                <a16:creationId xmlns:a16="http://schemas.microsoft.com/office/drawing/2014/main" id="{B823B737-1746-8315-51D0-2789BB32558B}"/>
              </a:ext>
            </a:extLst>
          </p:cNvPr>
          <p:cNvPicPr>
            <a:picLocks noChangeAspect="1"/>
          </p:cNvPicPr>
          <p:nvPr/>
        </p:nvPicPr>
        <p:blipFill rotWithShape="1">
          <a:blip r:embed="rId2">
            <a:extLst>
              <a:ext uri="{28A0092B-C50C-407E-A947-70E740481C1C}">
                <a14:useLocalDpi xmlns:a14="http://schemas.microsoft.com/office/drawing/2010/main" val="0"/>
              </a:ext>
            </a:extLst>
          </a:blip>
          <a:srcRect l="20313" t="30311" r="15981" b="5413"/>
          <a:stretch/>
        </p:blipFill>
        <p:spPr>
          <a:xfrm>
            <a:off x="6095998" y="1946503"/>
            <a:ext cx="6096001" cy="4755239"/>
          </a:xfrm>
          <a:prstGeom prst="rect">
            <a:avLst/>
          </a:prstGeom>
        </p:spPr>
      </p:pic>
      <p:pic>
        <p:nvPicPr>
          <p:cNvPr id="6" name="Picture 5" descr="A close-up of a graph&#10;&#10;Description automatically generated">
            <a:extLst>
              <a:ext uri="{FF2B5EF4-FFF2-40B4-BE49-F238E27FC236}">
                <a16:creationId xmlns:a16="http://schemas.microsoft.com/office/drawing/2014/main" id="{201CB1DF-8F13-B09C-EF1B-5F4746174472}"/>
              </a:ext>
            </a:extLst>
          </p:cNvPr>
          <p:cNvPicPr>
            <a:picLocks noChangeAspect="1"/>
          </p:cNvPicPr>
          <p:nvPr/>
        </p:nvPicPr>
        <p:blipFill rotWithShape="1">
          <a:blip r:embed="rId3">
            <a:extLst>
              <a:ext uri="{28A0092B-C50C-407E-A947-70E740481C1C}">
                <a14:useLocalDpi xmlns:a14="http://schemas.microsoft.com/office/drawing/2010/main" val="0"/>
              </a:ext>
            </a:extLst>
          </a:blip>
          <a:srcRect l="17373" t="18059" r="12279" b="5485"/>
          <a:stretch/>
        </p:blipFill>
        <p:spPr>
          <a:xfrm>
            <a:off x="0" y="2222339"/>
            <a:ext cx="6096000" cy="4479403"/>
          </a:xfrm>
          <a:prstGeom prst="rect">
            <a:avLst/>
          </a:prstGeom>
        </p:spPr>
      </p:pic>
    </p:spTree>
    <p:extLst>
      <p:ext uri="{BB962C8B-B14F-4D97-AF65-F5344CB8AC3E}">
        <p14:creationId xmlns:p14="http://schemas.microsoft.com/office/powerpoint/2010/main" val="1006742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6C65-AC35-B2C0-97D4-A20C1D22B399}"/>
              </a:ext>
            </a:extLst>
          </p:cNvPr>
          <p:cNvSpPr>
            <a:spLocks noGrp="1"/>
          </p:cNvSpPr>
          <p:nvPr>
            <p:ph type="title"/>
          </p:nvPr>
        </p:nvSpPr>
        <p:spPr>
          <a:xfrm>
            <a:off x="289367" y="376178"/>
            <a:ext cx="10972800" cy="1570325"/>
          </a:xfrm>
        </p:spPr>
        <p:txBody>
          <a:bodyPr/>
          <a:lstStyle/>
          <a:p>
            <a:pPr marL="283464">
              <a:spcBef>
                <a:spcPts val="2200"/>
              </a:spcBef>
              <a:spcAft>
                <a:spcPct val="20000"/>
              </a:spcAft>
            </a:pPr>
            <a:r>
              <a:rPr lang="en-US" dirty="0"/>
              <a:t>Histogram Equalization</a:t>
            </a:r>
          </a:p>
        </p:txBody>
      </p:sp>
      <p:sp>
        <p:nvSpPr>
          <p:cNvPr id="8" name="Table Placeholder 2">
            <a:extLst>
              <a:ext uri="{FF2B5EF4-FFF2-40B4-BE49-F238E27FC236}">
                <a16:creationId xmlns:a16="http://schemas.microsoft.com/office/drawing/2014/main" id="{3EA113CD-D8FC-4AC5-5F84-ED4B6AC3EA52}"/>
              </a:ext>
            </a:extLst>
          </p:cNvPr>
          <p:cNvSpPr>
            <a:spLocks noGrp="1"/>
          </p:cNvSpPr>
          <p:nvPr>
            <p:ph type="tbl" sz="quarter" idx="10"/>
          </p:nvPr>
        </p:nvSpPr>
        <p:spPr>
          <a:xfrm>
            <a:off x="289367" y="2223270"/>
            <a:ext cx="10972800" cy="1341733"/>
          </a:xfrm>
        </p:spPr>
        <p:txBody>
          <a:bodyPr/>
          <a:lstStyle/>
          <a:p>
            <a:pPr marL="283464">
              <a:spcBef>
                <a:spcPts val="2200"/>
              </a:spcBef>
              <a:spcAft>
                <a:spcPct val="20000"/>
              </a:spcAft>
            </a:pPr>
            <a:r>
              <a:rPr lang="en-US" sz="2800" b="0" dirty="0"/>
              <a:t>Histogram equalization attempts to obtain an even distribution of intensity values in the image, often resulting in increased contrast.</a:t>
            </a:r>
          </a:p>
        </p:txBody>
      </p:sp>
      <p:sp>
        <p:nvSpPr>
          <p:cNvPr id="11" name="Table Placeholder 2">
            <a:extLst>
              <a:ext uri="{FF2B5EF4-FFF2-40B4-BE49-F238E27FC236}">
                <a16:creationId xmlns:a16="http://schemas.microsoft.com/office/drawing/2014/main" id="{CA2EF9AF-A2A1-EA9D-CC68-91EAD0825CE4}"/>
              </a:ext>
            </a:extLst>
          </p:cNvPr>
          <p:cNvSpPr txBox="1">
            <a:spLocks/>
          </p:cNvSpPr>
          <p:nvPr/>
        </p:nvSpPr>
        <p:spPr>
          <a:xfrm>
            <a:off x="1389777" y="3213793"/>
            <a:ext cx="2712440" cy="652756"/>
          </a:xfrm>
          <a:prstGeom prst="rect">
            <a:avLst/>
          </a:prstGeom>
        </p:spPr>
        <p:txBody>
          <a:bodyPr vert="horz" lIns="91440" tIns="45720" rIns="91440" bIns="45720" rtlCol="0">
            <a:noAutofit/>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Original image:</a:t>
            </a:r>
          </a:p>
        </p:txBody>
      </p:sp>
      <p:sp>
        <p:nvSpPr>
          <p:cNvPr id="12" name="Table Placeholder 2">
            <a:extLst>
              <a:ext uri="{FF2B5EF4-FFF2-40B4-BE49-F238E27FC236}">
                <a16:creationId xmlns:a16="http://schemas.microsoft.com/office/drawing/2014/main" id="{3CDDE69C-5D20-E778-1489-B0716C301FD4}"/>
              </a:ext>
            </a:extLst>
          </p:cNvPr>
          <p:cNvSpPr txBox="1">
            <a:spLocks/>
          </p:cNvSpPr>
          <p:nvPr/>
        </p:nvSpPr>
        <p:spPr>
          <a:xfrm>
            <a:off x="6096000" y="3213793"/>
            <a:ext cx="4643253" cy="652756"/>
          </a:xfrm>
          <a:prstGeom prst="rect">
            <a:avLst/>
          </a:prstGeom>
        </p:spPr>
        <p:txBody>
          <a:bodyPr vert="horz" lIns="91440" tIns="45720" rIns="91440" bIns="45720" rtlCol="0">
            <a:noAutofit/>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Histogram equalized image:</a:t>
            </a:r>
          </a:p>
        </p:txBody>
      </p:sp>
      <p:grpSp>
        <p:nvGrpSpPr>
          <p:cNvPr id="13" name="Group 12">
            <a:extLst>
              <a:ext uri="{FF2B5EF4-FFF2-40B4-BE49-F238E27FC236}">
                <a16:creationId xmlns:a16="http://schemas.microsoft.com/office/drawing/2014/main" id="{BA16F582-6171-B3E0-07DA-C0AEC4634ECB}"/>
              </a:ext>
            </a:extLst>
          </p:cNvPr>
          <p:cNvGrpSpPr>
            <a:grpSpLocks/>
          </p:cNvGrpSpPr>
          <p:nvPr/>
        </p:nvGrpSpPr>
        <p:grpSpPr bwMode="auto">
          <a:xfrm>
            <a:off x="1452747" y="3841770"/>
            <a:ext cx="2286000" cy="2927570"/>
            <a:chOff x="864" y="1248"/>
            <a:chExt cx="1440" cy="2106"/>
          </a:xfrm>
        </p:grpSpPr>
        <p:pic>
          <p:nvPicPr>
            <p:cNvPr id="14" name="Picture 13" descr="housedark">
              <a:extLst>
                <a:ext uri="{FF2B5EF4-FFF2-40B4-BE49-F238E27FC236}">
                  <a16:creationId xmlns:a16="http://schemas.microsoft.com/office/drawing/2014/main" id="{4AEA8110-1380-08B6-D5EE-2262F3FAF373}"/>
                </a:ext>
              </a:extLst>
            </p:cNvPr>
            <p:cNvPicPr>
              <a:picLocks noChangeAspect="1" noChangeArrowheads="1"/>
            </p:cNvPicPr>
            <p:nvPr/>
          </p:nvPicPr>
          <p:blipFill>
            <a:blip r:embed="rId2" cstate="print"/>
            <a:srcRect/>
            <a:stretch>
              <a:fillRect/>
            </a:stretch>
          </p:blipFill>
          <p:spPr bwMode="auto">
            <a:xfrm>
              <a:off x="960" y="1248"/>
              <a:ext cx="1248" cy="1248"/>
            </a:xfrm>
            <a:prstGeom prst="rect">
              <a:avLst/>
            </a:prstGeom>
            <a:noFill/>
            <a:ln w="38100">
              <a:solidFill>
                <a:schemeClr val="tx1"/>
              </a:solidFill>
              <a:miter lim="800000"/>
              <a:headEnd/>
              <a:tailEnd/>
            </a:ln>
          </p:spPr>
        </p:pic>
        <p:pic>
          <p:nvPicPr>
            <p:cNvPr id="15" name="Picture 14" descr="housedark-hist">
              <a:extLst>
                <a:ext uri="{FF2B5EF4-FFF2-40B4-BE49-F238E27FC236}">
                  <a16:creationId xmlns:a16="http://schemas.microsoft.com/office/drawing/2014/main" id="{94131950-DF24-5CE0-38CD-854F6B6DFEA1}"/>
                </a:ext>
              </a:extLst>
            </p:cNvPr>
            <p:cNvPicPr>
              <a:picLocks noChangeAspect="1" noChangeArrowheads="1"/>
            </p:cNvPicPr>
            <p:nvPr/>
          </p:nvPicPr>
          <p:blipFill>
            <a:blip r:embed="rId3" cstate="print"/>
            <a:srcRect/>
            <a:stretch>
              <a:fillRect/>
            </a:stretch>
          </p:blipFill>
          <p:spPr bwMode="auto">
            <a:xfrm>
              <a:off x="864" y="2688"/>
              <a:ext cx="1440" cy="666"/>
            </a:xfrm>
            <a:prstGeom prst="rect">
              <a:avLst/>
            </a:prstGeom>
            <a:noFill/>
            <a:ln w="9525">
              <a:noFill/>
              <a:miter lim="800000"/>
              <a:headEnd/>
              <a:tailEnd/>
            </a:ln>
          </p:spPr>
        </p:pic>
      </p:grpSp>
      <p:grpSp>
        <p:nvGrpSpPr>
          <p:cNvPr id="17" name="Group 16">
            <a:extLst>
              <a:ext uri="{FF2B5EF4-FFF2-40B4-BE49-F238E27FC236}">
                <a16:creationId xmlns:a16="http://schemas.microsoft.com/office/drawing/2014/main" id="{67E874FE-7653-C08B-AE57-AB92EE4D94BB}"/>
              </a:ext>
            </a:extLst>
          </p:cNvPr>
          <p:cNvGrpSpPr>
            <a:grpSpLocks/>
          </p:cNvGrpSpPr>
          <p:nvPr/>
        </p:nvGrpSpPr>
        <p:grpSpPr bwMode="auto">
          <a:xfrm>
            <a:off x="7222681" y="3841770"/>
            <a:ext cx="2286000" cy="2831066"/>
            <a:chOff x="3216" y="1248"/>
            <a:chExt cx="1440" cy="2106"/>
          </a:xfrm>
        </p:grpSpPr>
        <p:pic>
          <p:nvPicPr>
            <p:cNvPr id="19" name="Picture 18" descr="housedark-he">
              <a:extLst>
                <a:ext uri="{FF2B5EF4-FFF2-40B4-BE49-F238E27FC236}">
                  <a16:creationId xmlns:a16="http://schemas.microsoft.com/office/drawing/2014/main" id="{390B87B9-D882-CF35-6E73-FFFA9BA00F10}"/>
                </a:ext>
              </a:extLst>
            </p:cNvPr>
            <p:cNvPicPr>
              <a:picLocks noChangeAspect="1" noChangeArrowheads="1"/>
            </p:cNvPicPr>
            <p:nvPr/>
          </p:nvPicPr>
          <p:blipFill>
            <a:blip r:embed="rId4" cstate="print"/>
            <a:srcRect/>
            <a:stretch>
              <a:fillRect/>
            </a:stretch>
          </p:blipFill>
          <p:spPr bwMode="auto">
            <a:xfrm>
              <a:off x="3312" y="1248"/>
              <a:ext cx="1248" cy="1248"/>
            </a:xfrm>
            <a:prstGeom prst="rect">
              <a:avLst/>
            </a:prstGeom>
            <a:noFill/>
            <a:ln w="38100">
              <a:solidFill>
                <a:schemeClr val="tx1"/>
              </a:solidFill>
              <a:miter lim="800000"/>
              <a:headEnd/>
              <a:tailEnd/>
            </a:ln>
          </p:spPr>
        </p:pic>
        <p:pic>
          <p:nvPicPr>
            <p:cNvPr id="20" name="Picture 19" descr="housedark-he-hist">
              <a:extLst>
                <a:ext uri="{FF2B5EF4-FFF2-40B4-BE49-F238E27FC236}">
                  <a16:creationId xmlns:a16="http://schemas.microsoft.com/office/drawing/2014/main" id="{F61BDFF1-1274-0E81-65A9-ECBA15199AF8}"/>
                </a:ext>
              </a:extLst>
            </p:cNvPr>
            <p:cNvPicPr>
              <a:picLocks noChangeAspect="1" noChangeArrowheads="1"/>
            </p:cNvPicPr>
            <p:nvPr/>
          </p:nvPicPr>
          <p:blipFill>
            <a:blip r:embed="rId5" cstate="print"/>
            <a:srcRect/>
            <a:stretch>
              <a:fillRect/>
            </a:stretch>
          </p:blipFill>
          <p:spPr bwMode="auto">
            <a:xfrm>
              <a:off x="3216" y="2688"/>
              <a:ext cx="1440" cy="666"/>
            </a:xfrm>
            <a:prstGeom prst="rect">
              <a:avLst/>
            </a:prstGeom>
            <a:noFill/>
            <a:ln w="9525">
              <a:noFill/>
              <a:miter lim="800000"/>
              <a:headEnd/>
              <a:tailEnd/>
            </a:ln>
          </p:spPr>
        </p:pic>
      </p:grpSp>
    </p:spTree>
    <p:extLst>
      <p:ext uri="{BB962C8B-B14F-4D97-AF65-F5344CB8AC3E}">
        <p14:creationId xmlns:p14="http://schemas.microsoft.com/office/powerpoint/2010/main" val="3102611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6C65-AC35-B2C0-97D4-A20C1D22B399}"/>
              </a:ext>
            </a:extLst>
          </p:cNvPr>
          <p:cNvSpPr>
            <a:spLocks noGrp="1"/>
          </p:cNvSpPr>
          <p:nvPr>
            <p:ph type="title"/>
          </p:nvPr>
        </p:nvSpPr>
        <p:spPr>
          <a:xfrm>
            <a:off x="289367" y="376178"/>
            <a:ext cx="10972800" cy="1570325"/>
          </a:xfrm>
        </p:spPr>
        <p:txBody>
          <a:bodyPr/>
          <a:lstStyle/>
          <a:p>
            <a:pPr marL="283464">
              <a:spcBef>
                <a:spcPts val="2200"/>
              </a:spcBef>
              <a:spcAft>
                <a:spcPct val="20000"/>
              </a:spcAft>
            </a:pPr>
            <a:r>
              <a:rPr lang="en-US" dirty="0"/>
              <a:t>Histogram Equalization</a:t>
            </a:r>
          </a:p>
        </p:txBody>
      </p:sp>
      <p:sp>
        <p:nvSpPr>
          <p:cNvPr id="8" name="Table Placeholder 2">
            <a:extLst>
              <a:ext uri="{FF2B5EF4-FFF2-40B4-BE49-F238E27FC236}">
                <a16:creationId xmlns:a16="http://schemas.microsoft.com/office/drawing/2014/main" id="{3EA113CD-D8FC-4AC5-5F84-ED4B6AC3EA52}"/>
              </a:ext>
            </a:extLst>
          </p:cNvPr>
          <p:cNvSpPr>
            <a:spLocks noGrp="1"/>
          </p:cNvSpPr>
          <p:nvPr>
            <p:ph type="tbl" sz="quarter" idx="10"/>
          </p:nvPr>
        </p:nvSpPr>
        <p:spPr>
          <a:xfrm>
            <a:off x="289367" y="2223270"/>
            <a:ext cx="10972800" cy="3003071"/>
          </a:xfrm>
        </p:spPr>
        <p:txBody>
          <a:bodyPr/>
          <a:lstStyle/>
          <a:p>
            <a:pPr marL="269875" indent="-269875" eaLnBrk="1" hangingPunct="1">
              <a:spcBef>
                <a:spcPts val="600"/>
              </a:spcBef>
              <a:spcAft>
                <a:spcPts val="600"/>
              </a:spcAft>
              <a:tabLst>
                <a:tab pos="1257300" algn="l"/>
              </a:tabLst>
            </a:pPr>
            <a:r>
              <a:rPr lang="en-IE" dirty="0"/>
              <a:t>At first, the continuous case will be studied:</a:t>
            </a:r>
          </a:p>
          <a:p>
            <a:pPr marL="754063" lvl="1" indent="-269875" eaLnBrk="1" hangingPunct="1">
              <a:spcBef>
                <a:spcPts val="600"/>
              </a:spcBef>
              <a:spcAft>
                <a:spcPts val="600"/>
              </a:spcAft>
              <a:tabLst>
                <a:tab pos="1257300" algn="l"/>
              </a:tabLst>
            </a:pPr>
            <a:r>
              <a:rPr lang="en-IE" sz="2800" i="1" dirty="0">
                <a:cs typeface="Times New Roman" pitchFamily="18" charset="0"/>
              </a:rPr>
              <a:t> r</a:t>
            </a:r>
            <a:r>
              <a:rPr lang="en-IE" sz="2800" dirty="0"/>
              <a:t> is the intensity of the image in [</a:t>
            </a:r>
            <a:r>
              <a:rPr lang="en-IE" sz="2800" i="1" dirty="0">
                <a:cs typeface="Times New Roman" pitchFamily="18" charset="0"/>
              </a:rPr>
              <a:t>0, L-</a:t>
            </a:r>
            <a:r>
              <a:rPr lang="en-IE" sz="2800" dirty="0">
                <a:cs typeface="Times New Roman" pitchFamily="18" charset="0"/>
              </a:rPr>
              <a:t>1</a:t>
            </a:r>
            <a:r>
              <a:rPr lang="en-IE" sz="2800" dirty="0"/>
              <a:t>].</a:t>
            </a:r>
          </a:p>
          <a:p>
            <a:pPr marL="754063" lvl="1" indent="-269875" eaLnBrk="1" hangingPunct="1">
              <a:spcBef>
                <a:spcPts val="600"/>
              </a:spcBef>
              <a:spcAft>
                <a:spcPts val="600"/>
              </a:spcAft>
              <a:tabLst>
                <a:tab pos="1257300" algn="l"/>
              </a:tabLst>
            </a:pPr>
            <a:r>
              <a:rPr lang="en-IE" sz="2800" dirty="0"/>
              <a:t> we focus on transformations </a:t>
            </a:r>
            <a:r>
              <a:rPr lang="en-IE" sz="2800" i="1" dirty="0">
                <a:cs typeface="Times New Roman" pitchFamily="18" charset="0"/>
              </a:rPr>
              <a:t>s=T</a:t>
            </a:r>
            <a:r>
              <a:rPr lang="en-IE" sz="2800" dirty="0">
                <a:cs typeface="Times New Roman" pitchFamily="18" charset="0"/>
              </a:rPr>
              <a:t>(</a:t>
            </a:r>
            <a:r>
              <a:rPr lang="en-IE" sz="2800" i="1" dirty="0">
                <a:cs typeface="Times New Roman" pitchFamily="18" charset="0"/>
              </a:rPr>
              <a:t>r</a:t>
            </a:r>
            <a:r>
              <a:rPr lang="en-IE" sz="2800" dirty="0">
                <a:cs typeface="Times New Roman" pitchFamily="18" charset="0"/>
              </a:rPr>
              <a:t>)</a:t>
            </a:r>
            <a:r>
              <a:rPr lang="en-IE" sz="2800" dirty="0"/>
              <a:t>:</a:t>
            </a:r>
          </a:p>
          <a:p>
            <a:pPr marL="676275" lvl="2" indent="-269875" eaLnBrk="1" hangingPunct="1">
              <a:spcBef>
                <a:spcPts val="600"/>
              </a:spcBef>
              <a:spcAft>
                <a:spcPts val="600"/>
              </a:spcAft>
              <a:tabLst>
                <a:tab pos="1257300" algn="l"/>
              </a:tabLst>
            </a:pPr>
            <a:r>
              <a:rPr lang="en-IE" sz="2800" i="1" dirty="0">
                <a:cs typeface="Times New Roman" pitchFamily="18" charset="0"/>
              </a:rPr>
              <a:t> T</a:t>
            </a:r>
            <a:r>
              <a:rPr lang="en-IE" sz="2800" dirty="0">
                <a:cs typeface="Times New Roman" pitchFamily="18" charset="0"/>
              </a:rPr>
              <a:t>(</a:t>
            </a:r>
            <a:r>
              <a:rPr lang="en-IE" sz="2800" i="1" dirty="0">
                <a:cs typeface="Times New Roman" pitchFamily="18" charset="0"/>
              </a:rPr>
              <a:t>r</a:t>
            </a:r>
            <a:r>
              <a:rPr lang="en-IE" sz="2800" dirty="0">
                <a:cs typeface="Times New Roman" pitchFamily="18" charset="0"/>
              </a:rPr>
              <a:t>)</a:t>
            </a:r>
            <a:r>
              <a:rPr lang="en-IE" sz="2800" dirty="0"/>
              <a:t> is strictly monotonically increasing.</a:t>
            </a:r>
          </a:p>
          <a:p>
            <a:pPr marL="676275" lvl="2" indent="-269875" eaLnBrk="1" hangingPunct="1">
              <a:spcBef>
                <a:spcPts val="600"/>
              </a:spcBef>
              <a:spcAft>
                <a:spcPts val="600"/>
              </a:spcAft>
              <a:tabLst>
                <a:tab pos="1257300" algn="l"/>
              </a:tabLst>
            </a:pPr>
            <a:r>
              <a:rPr lang="en-IE" sz="2800" i="1" dirty="0">
                <a:cs typeface="Times New Roman" pitchFamily="18" charset="0"/>
              </a:rPr>
              <a:t> T</a:t>
            </a:r>
            <a:r>
              <a:rPr lang="en-IE" sz="2800" dirty="0">
                <a:cs typeface="Times New Roman" pitchFamily="18" charset="0"/>
              </a:rPr>
              <a:t>(</a:t>
            </a:r>
            <a:r>
              <a:rPr lang="en-IE" sz="2800" i="1" dirty="0">
                <a:cs typeface="Times New Roman" pitchFamily="18" charset="0"/>
              </a:rPr>
              <a:t>r</a:t>
            </a:r>
            <a:r>
              <a:rPr lang="en-IE" sz="2800" dirty="0">
                <a:cs typeface="Times New Roman" pitchFamily="18" charset="0"/>
              </a:rPr>
              <a:t>)</a:t>
            </a:r>
            <a:r>
              <a:rPr lang="en-IE" sz="2800" dirty="0"/>
              <a:t> must satisfy:</a:t>
            </a:r>
          </a:p>
          <a:p>
            <a:pPr marL="0" indent="0">
              <a:spcBef>
                <a:spcPts val="2200"/>
              </a:spcBef>
              <a:spcAft>
                <a:spcPct val="20000"/>
              </a:spcAft>
              <a:buNone/>
            </a:pPr>
            <a:endParaRPr lang="en-US" b="0" dirty="0"/>
          </a:p>
        </p:txBody>
      </p:sp>
      <p:pic>
        <p:nvPicPr>
          <p:cNvPr id="4" name="Picture 3">
            <a:extLst>
              <a:ext uri="{FF2B5EF4-FFF2-40B4-BE49-F238E27FC236}">
                <a16:creationId xmlns:a16="http://schemas.microsoft.com/office/drawing/2014/main" id="{A418D162-91A3-B60E-FF82-AA2930B58343}"/>
              </a:ext>
            </a:extLst>
          </p:cNvPr>
          <p:cNvPicPr>
            <a:picLocks noChangeAspect="1"/>
          </p:cNvPicPr>
          <p:nvPr/>
        </p:nvPicPr>
        <p:blipFill>
          <a:blip r:embed="rId2"/>
          <a:stretch>
            <a:fillRect/>
          </a:stretch>
        </p:blipFill>
        <p:spPr>
          <a:xfrm>
            <a:off x="2806572" y="5601958"/>
            <a:ext cx="5052060" cy="502920"/>
          </a:xfrm>
          <a:prstGeom prst="rect">
            <a:avLst/>
          </a:prstGeom>
        </p:spPr>
      </p:pic>
    </p:spTree>
    <p:extLst>
      <p:ext uri="{BB962C8B-B14F-4D97-AF65-F5344CB8AC3E}">
        <p14:creationId xmlns:p14="http://schemas.microsoft.com/office/powerpoint/2010/main" val="3793667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6C65-AC35-B2C0-97D4-A20C1D22B399}"/>
              </a:ext>
            </a:extLst>
          </p:cNvPr>
          <p:cNvSpPr>
            <a:spLocks noGrp="1"/>
          </p:cNvSpPr>
          <p:nvPr>
            <p:ph type="title"/>
          </p:nvPr>
        </p:nvSpPr>
        <p:spPr>
          <a:xfrm>
            <a:off x="289367" y="376178"/>
            <a:ext cx="10972800" cy="1570325"/>
          </a:xfrm>
        </p:spPr>
        <p:txBody>
          <a:bodyPr/>
          <a:lstStyle/>
          <a:p>
            <a:pPr marL="283464">
              <a:spcBef>
                <a:spcPts val="2200"/>
              </a:spcBef>
              <a:spcAft>
                <a:spcPct val="20000"/>
              </a:spcAft>
            </a:pPr>
            <a:r>
              <a:rPr lang="en-US" dirty="0"/>
              <a:t>Histogram Equalization</a:t>
            </a:r>
          </a:p>
        </p:txBody>
      </p:sp>
      <p:sp>
        <p:nvSpPr>
          <p:cNvPr id="8" name="Table Placeholder 2">
            <a:extLst>
              <a:ext uri="{FF2B5EF4-FFF2-40B4-BE49-F238E27FC236}">
                <a16:creationId xmlns:a16="http://schemas.microsoft.com/office/drawing/2014/main" id="{3EA113CD-D8FC-4AC5-5F84-ED4B6AC3EA52}"/>
              </a:ext>
            </a:extLst>
          </p:cNvPr>
          <p:cNvSpPr>
            <a:spLocks noGrp="1"/>
          </p:cNvSpPr>
          <p:nvPr>
            <p:ph type="tbl" sz="quarter" idx="10"/>
          </p:nvPr>
        </p:nvSpPr>
        <p:spPr>
          <a:xfrm>
            <a:off x="289367" y="2223270"/>
            <a:ext cx="10972800" cy="3305075"/>
          </a:xfrm>
        </p:spPr>
        <p:txBody>
          <a:bodyPr/>
          <a:lstStyle/>
          <a:p>
            <a:pPr marL="355600" indent="-355600" algn="just" eaLnBrk="1" hangingPunct="1">
              <a:lnSpc>
                <a:spcPct val="90000"/>
              </a:lnSpc>
              <a:spcAft>
                <a:spcPts val="600"/>
              </a:spcAft>
              <a:tabLst>
                <a:tab pos="1257300" algn="l"/>
              </a:tabLst>
            </a:pPr>
            <a:r>
              <a:rPr lang="en-IE" dirty="0">
                <a:cs typeface="Times New Roman" pitchFamily="18" charset="0"/>
              </a:rPr>
              <a:t>The condition for </a:t>
            </a:r>
            <a:r>
              <a:rPr lang="en-IE" i="1" dirty="0">
                <a:cs typeface="Times New Roman" pitchFamily="18" charset="0"/>
              </a:rPr>
              <a:t>T</a:t>
            </a:r>
            <a:r>
              <a:rPr lang="en-IE" dirty="0">
                <a:cs typeface="Times New Roman" pitchFamily="18" charset="0"/>
              </a:rPr>
              <a:t>(</a:t>
            </a:r>
            <a:r>
              <a:rPr lang="en-IE" i="1" dirty="0">
                <a:cs typeface="Times New Roman" pitchFamily="18" charset="0"/>
              </a:rPr>
              <a:t>r</a:t>
            </a:r>
            <a:r>
              <a:rPr lang="en-IE" dirty="0">
                <a:cs typeface="Times New Roman" pitchFamily="18" charset="0"/>
              </a:rPr>
              <a:t>)</a:t>
            </a:r>
            <a:r>
              <a:rPr lang="en-IE" dirty="0"/>
              <a:t> to be monotonically increasing guarantees that ordering of the output intensity values will follow the ordering of the input intensity values (avoids reversal of intensities).</a:t>
            </a:r>
          </a:p>
          <a:p>
            <a:pPr marL="355600" indent="-355600" algn="just" eaLnBrk="1" hangingPunct="1">
              <a:lnSpc>
                <a:spcPct val="90000"/>
              </a:lnSpc>
              <a:spcAft>
                <a:spcPts val="600"/>
              </a:spcAft>
              <a:tabLst>
                <a:tab pos="1257300" algn="l"/>
              </a:tabLst>
            </a:pPr>
            <a:r>
              <a:rPr lang="en-IE" dirty="0"/>
              <a:t>If </a:t>
            </a:r>
            <a:r>
              <a:rPr lang="en-IE" i="1" dirty="0">
                <a:cs typeface="Times New Roman" pitchFamily="18" charset="0"/>
              </a:rPr>
              <a:t>T</a:t>
            </a:r>
            <a:r>
              <a:rPr lang="en-IE" dirty="0">
                <a:cs typeface="Times New Roman" pitchFamily="18" charset="0"/>
              </a:rPr>
              <a:t>(</a:t>
            </a:r>
            <a:r>
              <a:rPr lang="en-IE" i="1" dirty="0">
                <a:cs typeface="Times New Roman" pitchFamily="18" charset="0"/>
              </a:rPr>
              <a:t>r</a:t>
            </a:r>
            <a:r>
              <a:rPr lang="en-IE" dirty="0">
                <a:cs typeface="Times New Roman" pitchFamily="18" charset="0"/>
              </a:rPr>
              <a:t>)</a:t>
            </a:r>
            <a:r>
              <a:rPr lang="en-IE" i="1" dirty="0">
                <a:cs typeface="Times New Roman" pitchFamily="18" charset="0"/>
              </a:rPr>
              <a:t> </a:t>
            </a:r>
            <a:r>
              <a:rPr lang="en-IE" dirty="0"/>
              <a:t>is strictly monotonically increasing then the mapping from </a:t>
            </a:r>
            <a:r>
              <a:rPr lang="en-IE" i="1" dirty="0">
                <a:cs typeface="Times New Roman" pitchFamily="18" charset="0"/>
              </a:rPr>
              <a:t>s </a:t>
            </a:r>
            <a:r>
              <a:rPr lang="en-IE" dirty="0"/>
              <a:t>back to </a:t>
            </a:r>
            <a:r>
              <a:rPr lang="en-IE" i="1" dirty="0">
                <a:cs typeface="Times New Roman" pitchFamily="18" charset="0"/>
              </a:rPr>
              <a:t>r</a:t>
            </a:r>
            <a:r>
              <a:rPr lang="en-IE" dirty="0"/>
              <a:t> will be </a:t>
            </a:r>
            <a:r>
              <a:rPr lang="en-IE" dirty="0">
                <a:cs typeface="Times New Roman" pitchFamily="18" charset="0"/>
              </a:rPr>
              <a:t>1-1 (one to one)</a:t>
            </a:r>
            <a:r>
              <a:rPr lang="en-IE" dirty="0"/>
              <a:t>.</a:t>
            </a:r>
          </a:p>
          <a:p>
            <a:pPr marL="355600" indent="-355600" algn="just" eaLnBrk="1" hangingPunct="1">
              <a:lnSpc>
                <a:spcPct val="90000"/>
              </a:lnSpc>
              <a:spcAft>
                <a:spcPts val="600"/>
              </a:spcAft>
              <a:tabLst>
                <a:tab pos="1257300" algn="l"/>
              </a:tabLst>
            </a:pPr>
            <a:r>
              <a:rPr lang="en-IE" dirty="0"/>
              <a:t>The second condition (</a:t>
            </a:r>
            <a:r>
              <a:rPr lang="en-IE" i="1" dirty="0">
                <a:cs typeface="Times New Roman" pitchFamily="18" charset="0"/>
              </a:rPr>
              <a:t>T</a:t>
            </a:r>
            <a:r>
              <a:rPr lang="en-IE" dirty="0">
                <a:cs typeface="Times New Roman" pitchFamily="18" charset="0"/>
              </a:rPr>
              <a:t>(</a:t>
            </a:r>
            <a:r>
              <a:rPr lang="en-IE" i="1" dirty="0">
                <a:cs typeface="Times New Roman" pitchFamily="18" charset="0"/>
              </a:rPr>
              <a:t>r</a:t>
            </a:r>
            <a:r>
              <a:rPr lang="en-IE" dirty="0">
                <a:cs typeface="Times New Roman" pitchFamily="18" charset="0"/>
              </a:rPr>
              <a:t>)</a:t>
            </a:r>
            <a:r>
              <a:rPr lang="en-IE" i="1" dirty="0">
                <a:cs typeface="Times New Roman" pitchFamily="18" charset="0"/>
              </a:rPr>
              <a:t> </a:t>
            </a:r>
            <a:r>
              <a:rPr lang="en-IE" dirty="0">
                <a:cs typeface="Times New Roman" pitchFamily="18" charset="0"/>
              </a:rPr>
              <a:t>in [0,1]</a:t>
            </a:r>
            <a:r>
              <a:rPr lang="en-IE" dirty="0"/>
              <a:t>) guarantees that the range of the output will be the same as the range of the input.</a:t>
            </a:r>
            <a:endParaRPr lang="en-US" dirty="0"/>
          </a:p>
        </p:txBody>
      </p:sp>
    </p:spTree>
    <p:extLst>
      <p:ext uri="{BB962C8B-B14F-4D97-AF65-F5344CB8AC3E}">
        <p14:creationId xmlns:p14="http://schemas.microsoft.com/office/powerpoint/2010/main" val="2547732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6C65-AC35-B2C0-97D4-A20C1D22B399}"/>
              </a:ext>
            </a:extLst>
          </p:cNvPr>
          <p:cNvSpPr>
            <a:spLocks noGrp="1"/>
          </p:cNvSpPr>
          <p:nvPr>
            <p:ph type="title"/>
          </p:nvPr>
        </p:nvSpPr>
        <p:spPr>
          <a:xfrm>
            <a:off x="289367" y="376178"/>
            <a:ext cx="10972800" cy="1570325"/>
          </a:xfrm>
        </p:spPr>
        <p:txBody>
          <a:bodyPr/>
          <a:lstStyle/>
          <a:p>
            <a:pPr marL="283464">
              <a:spcBef>
                <a:spcPts val="2200"/>
              </a:spcBef>
              <a:spcAft>
                <a:spcPct val="20000"/>
              </a:spcAft>
            </a:pPr>
            <a:r>
              <a:rPr lang="en-US" dirty="0"/>
              <a:t>Histogram Equalization</a:t>
            </a:r>
          </a:p>
        </p:txBody>
      </p:sp>
      <p:sp>
        <p:nvSpPr>
          <p:cNvPr id="8" name="Table Placeholder 2">
            <a:extLst>
              <a:ext uri="{FF2B5EF4-FFF2-40B4-BE49-F238E27FC236}">
                <a16:creationId xmlns:a16="http://schemas.microsoft.com/office/drawing/2014/main" id="{3EA113CD-D8FC-4AC5-5F84-ED4B6AC3EA52}"/>
              </a:ext>
            </a:extLst>
          </p:cNvPr>
          <p:cNvSpPr>
            <a:spLocks noGrp="1"/>
          </p:cNvSpPr>
          <p:nvPr>
            <p:ph type="tbl" sz="quarter" idx="10"/>
          </p:nvPr>
        </p:nvSpPr>
        <p:spPr>
          <a:xfrm>
            <a:off x="289366" y="2223270"/>
            <a:ext cx="11136439" cy="2071893"/>
          </a:xfrm>
        </p:spPr>
        <p:txBody>
          <a:bodyPr/>
          <a:lstStyle/>
          <a:p>
            <a:pPr marL="457200" indent="-457200" algn="just">
              <a:spcBef>
                <a:spcPts val="600"/>
              </a:spcBef>
              <a:spcAft>
                <a:spcPts val="600"/>
              </a:spcAft>
            </a:pPr>
            <a:r>
              <a:rPr lang="en-US" dirty="0"/>
              <a:t>Let the transformation </a:t>
            </a:r>
            <a:r>
              <a:rPr lang="en-US" i="1" dirty="0"/>
              <a:t>s</a:t>
            </a:r>
            <a:r>
              <a:rPr lang="en-US" dirty="0"/>
              <a:t> = </a:t>
            </a:r>
            <a:r>
              <a:rPr lang="en-US" i="1" dirty="0"/>
              <a:t>T</a:t>
            </a:r>
            <a:r>
              <a:rPr lang="en-US" dirty="0"/>
              <a:t>(</a:t>
            </a:r>
            <a:r>
              <a:rPr lang="en-US" i="1" dirty="0"/>
              <a:t>r</a:t>
            </a:r>
            <a:r>
              <a:rPr lang="en-US" dirty="0"/>
              <a:t>) satisfies the following conditions:</a:t>
            </a:r>
          </a:p>
          <a:p>
            <a:pPr marL="457200" indent="-457200" algn="just">
              <a:spcBef>
                <a:spcPts val="600"/>
              </a:spcBef>
              <a:spcAft>
                <a:spcPts val="600"/>
              </a:spcAft>
            </a:pPr>
            <a:r>
              <a:rPr lang="en-US" dirty="0"/>
              <a:t>(a) </a:t>
            </a:r>
            <a:r>
              <a:rPr lang="en-US" i="1" dirty="0"/>
              <a:t>T</a:t>
            </a:r>
            <a:r>
              <a:rPr lang="en-US" dirty="0"/>
              <a:t>(</a:t>
            </a:r>
            <a:r>
              <a:rPr lang="en-US" i="1" dirty="0"/>
              <a:t>r</a:t>
            </a:r>
            <a:r>
              <a:rPr lang="en-US" dirty="0"/>
              <a:t>) is single-valued and monotonically increasing in the interval 0 </a:t>
            </a:r>
            <a:r>
              <a:rPr lang="en-US" dirty="0">
                <a:cs typeface="Times New Roman" pitchFamily="18" charset="0"/>
              </a:rPr>
              <a:t>≤ </a:t>
            </a:r>
            <a:r>
              <a:rPr lang="en-US" i="1" dirty="0">
                <a:cs typeface="Times New Roman" pitchFamily="18" charset="0"/>
              </a:rPr>
              <a:t>r</a:t>
            </a:r>
            <a:r>
              <a:rPr lang="en-US" dirty="0">
                <a:cs typeface="Times New Roman" pitchFamily="18" charset="0"/>
              </a:rPr>
              <a:t> ≤ 1. </a:t>
            </a:r>
            <a:r>
              <a:rPr lang="en-US" dirty="0"/>
              <a:t>We cannot perform inverse mapping (from </a:t>
            </a:r>
            <a:r>
              <a:rPr lang="en-US" i="1" dirty="0">
                <a:cs typeface="Times New Roman" pitchFamily="18" charset="0"/>
              </a:rPr>
              <a:t>s</a:t>
            </a:r>
            <a:r>
              <a:rPr lang="en-US" dirty="0"/>
              <a:t> to </a:t>
            </a:r>
            <a:r>
              <a:rPr lang="en-US" i="1" dirty="0">
                <a:cs typeface="Times New Roman" pitchFamily="18" charset="0"/>
              </a:rPr>
              <a:t>r</a:t>
            </a:r>
            <a:r>
              <a:rPr lang="en-US" dirty="0"/>
              <a:t>).</a:t>
            </a:r>
          </a:p>
          <a:p>
            <a:pPr marL="457200" indent="-457200" algn="just">
              <a:spcBef>
                <a:spcPts val="600"/>
              </a:spcBef>
              <a:spcAft>
                <a:spcPts val="600"/>
              </a:spcAft>
            </a:pPr>
            <a:r>
              <a:rPr lang="en-US" dirty="0"/>
              <a:t>(b) 0 ≤ </a:t>
            </a:r>
            <a:r>
              <a:rPr lang="en-US" i="1" dirty="0"/>
              <a:t>T</a:t>
            </a:r>
            <a:r>
              <a:rPr lang="en-US" dirty="0"/>
              <a:t>(</a:t>
            </a:r>
            <a:r>
              <a:rPr lang="en-US" i="1" dirty="0"/>
              <a:t>r</a:t>
            </a:r>
            <a:r>
              <a:rPr lang="en-US" dirty="0"/>
              <a:t>) ≤ 1 for 0 ≤ </a:t>
            </a:r>
            <a:r>
              <a:rPr lang="en-US" i="1" dirty="0"/>
              <a:t>r</a:t>
            </a:r>
            <a:r>
              <a:rPr lang="en-US" dirty="0"/>
              <a:t> ≤ 1. Inverse mapping is possible.</a:t>
            </a:r>
          </a:p>
        </p:txBody>
      </p:sp>
      <p:pic>
        <p:nvPicPr>
          <p:cNvPr id="3" name="Picture 2">
            <a:extLst>
              <a:ext uri="{FF2B5EF4-FFF2-40B4-BE49-F238E27FC236}">
                <a16:creationId xmlns:a16="http://schemas.microsoft.com/office/drawing/2014/main" id="{1A0945EB-926D-F1CD-6283-C04C6D2B9C83}"/>
              </a:ext>
            </a:extLst>
          </p:cNvPr>
          <p:cNvPicPr>
            <a:picLocks noChangeAspect="1" noChangeArrowheads="1"/>
          </p:cNvPicPr>
          <p:nvPr/>
        </p:nvPicPr>
        <p:blipFill>
          <a:blip r:embed="rId2" cstate="print"/>
          <a:srcRect/>
          <a:stretch>
            <a:fillRect/>
          </a:stretch>
        </p:blipFill>
        <p:spPr bwMode="auto">
          <a:xfrm>
            <a:off x="6800850" y="4116388"/>
            <a:ext cx="5391150" cy="2741612"/>
          </a:xfrm>
          <a:prstGeom prst="rect">
            <a:avLst/>
          </a:prstGeom>
          <a:noFill/>
          <a:ln w="9525">
            <a:noFill/>
            <a:miter lim="800000"/>
            <a:headEnd/>
            <a:tailEnd/>
          </a:ln>
          <a:effectLst/>
        </p:spPr>
      </p:pic>
      <p:pic>
        <p:nvPicPr>
          <p:cNvPr id="4" name="Picture 3">
            <a:extLst>
              <a:ext uri="{FF2B5EF4-FFF2-40B4-BE49-F238E27FC236}">
                <a16:creationId xmlns:a16="http://schemas.microsoft.com/office/drawing/2014/main" id="{1CD48FFD-51E3-6E4B-8D0B-4FF3C3D44C70}"/>
              </a:ext>
            </a:extLst>
          </p:cNvPr>
          <p:cNvPicPr>
            <a:picLocks noChangeAspect="1" noChangeArrowheads="1"/>
          </p:cNvPicPr>
          <p:nvPr/>
        </p:nvPicPr>
        <p:blipFill>
          <a:blip r:embed="rId3" cstate="print"/>
          <a:srcRect/>
          <a:stretch>
            <a:fillRect/>
          </a:stretch>
        </p:blipFill>
        <p:spPr bwMode="auto">
          <a:xfrm>
            <a:off x="4815865" y="5088075"/>
            <a:ext cx="2083440" cy="1769925"/>
          </a:xfrm>
          <a:prstGeom prst="rect">
            <a:avLst/>
          </a:prstGeom>
          <a:noFill/>
          <a:ln w="9525">
            <a:noFill/>
            <a:miter lim="800000"/>
            <a:headEnd/>
            <a:tailEnd/>
          </a:ln>
          <a:effectLst/>
        </p:spPr>
      </p:pic>
    </p:spTree>
    <p:extLst>
      <p:ext uri="{BB962C8B-B14F-4D97-AF65-F5344CB8AC3E}">
        <p14:creationId xmlns:p14="http://schemas.microsoft.com/office/powerpoint/2010/main" val="1423320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6C65-AC35-B2C0-97D4-A20C1D22B399}"/>
              </a:ext>
            </a:extLst>
          </p:cNvPr>
          <p:cNvSpPr>
            <a:spLocks noGrp="1"/>
          </p:cNvSpPr>
          <p:nvPr>
            <p:ph type="title"/>
          </p:nvPr>
        </p:nvSpPr>
        <p:spPr>
          <a:xfrm>
            <a:off x="289367" y="376178"/>
            <a:ext cx="10972800" cy="1570325"/>
          </a:xfrm>
        </p:spPr>
        <p:txBody>
          <a:bodyPr/>
          <a:lstStyle/>
          <a:p>
            <a:pPr marL="283464">
              <a:spcBef>
                <a:spcPts val="2200"/>
              </a:spcBef>
              <a:spcAft>
                <a:spcPct val="20000"/>
              </a:spcAft>
            </a:pPr>
            <a:r>
              <a:rPr lang="en-US" dirty="0"/>
              <a:t>Histogram Equalization</a:t>
            </a:r>
          </a:p>
        </p:txBody>
      </p:sp>
      <p:sp>
        <p:nvSpPr>
          <p:cNvPr id="8" name="Table Placeholder 2">
            <a:extLst>
              <a:ext uri="{FF2B5EF4-FFF2-40B4-BE49-F238E27FC236}">
                <a16:creationId xmlns:a16="http://schemas.microsoft.com/office/drawing/2014/main" id="{3EA113CD-D8FC-4AC5-5F84-ED4B6AC3EA52}"/>
              </a:ext>
            </a:extLst>
          </p:cNvPr>
          <p:cNvSpPr>
            <a:spLocks noGrp="1"/>
          </p:cNvSpPr>
          <p:nvPr>
            <p:ph type="tbl" sz="quarter" idx="10"/>
          </p:nvPr>
        </p:nvSpPr>
        <p:spPr>
          <a:xfrm>
            <a:off x="289366" y="2223269"/>
            <a:ext cx="10683434" cy="4387255"/>
          </a:xfrm>
        </p:spPr>
        <p:txBody>
          <a:bodyPr/>
          <a:lstStyle/>
          <a:p>
            <a:r>
              <a:rPr lang="en-US" sz="2400" dirty="0"/>
              <a:t>Let </a:t>
            </a:r>
            <a:r>
              <a:rPr lang="en-US" sz="2400" i="1" dirty="0"/>
              <a:t>p</a:t>
            </a:r>
            <a:r>
              <a:rPr lang="en-US" sz="2400" i="1" baseline="-25000" dirty="0"/>
              <a:t>r</a:t>
            </a:r>
            <a:r>
              <a:rPr lang="en-US" sz="2400" dirty="0"/>
              <a:t>(</a:t>
            </a:r>
            <a:r>
              <a:rPr lang="en-US" sz="2400" i="1" dirty="0"/>
              <a:t>r</a:t>
            </a:r>
            <a:r>
              <a:rPr lang="en-US" sz="2400" dirty="0"/>
              <a:t>) &amp; </a:t>
            </a:r>
            <a:r>
              <a:rPr lang="en-US" sz="2400" i="1" dirty="0" err="1"/>
              <a:t>p</a:t>
            </a:r>
            <a:r>
              <a:rPr lang="en-US" sz="2400" i="1" baseline="-25000" dirty="0" err="1"/>
              <a:t>s</a:t>
            </a:r>
            <a:r>
              <a:rPr lang="en-US" sz="2400" dirty="0"/>
              <a:t>(</a:t>
            </a:r>
            <a:r>
              <a:rPr lang="en-US" sz="2400" i="1" dirty="0"/>
              <a:t>s</a:t>
            </a:r>
            <a:r>
              <a:rPr lang="en-US" sz="2400" dirty="0"/>
              <a:t>) denote the probability density functions (PDF) of random variables </a:t>
            </a:r>
            <a:r>
              <a:rPr lang="en-US" sz="2400" i="1" dirty="0"/>
              <a:t>r</a:t>
            </a:r>
            <a:r>
              <a:rPr lang="en-US" sz="2400" dirty="0"/>
              <a:t> &amp; </a:t>
            </a:r>
            <a:r>
              <a:rPr lang="en-US" sz="2400" i="1" dirty="0"/>
              <a:t>s</a:t>
            </a:r>
            <a:r>
              <a:rPr lang="en-US" sz="2400" dirty="0"/>
              <a:t>, respectively.</a:t>
            </a:r>
          </a:p>
          <a:p>
            <a:pPr marL="457200" indent="-457200"/>
            <a:r>
              <a:rPr lang="en-US" sz="2400" dirty="0"/>
              <a:t>Let the transformation:</a:t>
            </a:r>
            <a:r>
              <a:rPr lang="en-US" sz="2400" i="1" dirty="0"/>
              <a:t>		</a:t>
            </a:r>
          </a:p>
          <a:p>
            <a:pPr marL="457200" indent="-457200"/>
            <a:r>
              <a:rPr lang="en-US" sz="2400" dirty="0"/>
              <a:t>We can view intensities </a:t>
            </a:r>
            <a:r>
              <a:rPr lang="en-US" sz="2400" i="1" dirty="0"/>
              <a:t>r</a:t>
            </a:r>
            <a:r>
              <a:rPr lang="en-US" sz="2400" dirty="0"/>
              <a:t> and </a:t>
            </a:r>
            <a:r>
              <a:rPr lang="en-US" sz="2400" i="1" dirty="0"/>
              <a:t>s</a:t>
            </a:r>
            <a:r>
              <a:rPr lang="en-US" sz="2400" dirty="0"/>
              <a:t> as random variables and their histograms as PDFs </a:t>
            </a:r>
            <a:r>
              <a:rPr lang="en-US" sz="2400" i="1" dirty="0">
                <a:cs typeface="Times New Roman" pitchFamily="18" charset="0"/>
              </a:rPr>
              <a:t>p</a:t>
            </a:r>
            <a:r>
              <a:rPr lang="en-US" sz="2400" i="1" baseline="-25000" dirty="0">
                <a:cs typeface="Times New Roman" pitchFamily="18" charset="0"/>
              </a:rPr>
              <a:t>r</a:t>
            </a:r>
            <a:r>
              <a:rPr lang="en-US" sz="2400" dirty="0">
                <a:cs typeface="Times New Roman" pitchFamily="18" charset="0"/>
              </a:rPr>
              <a:t>(</a:t>
            </a:r>
            <a:r>
              <a:rPr lang="en-US" sz="2400" i="1" dirty="0">
                <a:cs typeface="Times New Roman" pitchFamily="18" charset="0"/>
              </a:rPr>
              <a:t>r</a:t>
            </a:r>
            <a:r>
              <a:rPr lang="en-US" sz="2400" dirty="0">
                <a:cs typeface="Times New Roman" pitchFamily="18" charset="0"/>
              </a:rPr>
              <a:t>)</a:t>
            </a:r>
            <a:r>
              <a:rPr lang="en-US" sz="2400" dirty="0"/>
              <a:t> and </a:t>
            </a:r>
            <a:r>
              <a:rPr lang="en-US" sz="2400" i="1" dirty="0" err="1">
                <a:cs typeface="Times New Roman" pitchFamily="18" charset="0"/>
              </a:rPr>
              <a:t>p</a:t>
            </a:r>
            <a:r>
              <a:rPr lang="en-US" sz="2400" i="1" baseline="-25000" dirty="0" err="1">
                <a:cs typeface="Times New Roman" pitchFamily="18" charset="0"/>
              </a:rPr>
              <a:t>s</a:t>
            </a:r>
            <a:r>
              <a:rPr lang="en-US" sz="2400" dirty="0">
                <a:cs typeface="Times New Roman" pitchFamily="18" charset="0"/>
              </a:rPr>
              <a:t>(</a:t>
            </a:r>
            <a:r>
              <a:rPr lang="en-US" sz="2400" i="1" dirty="0">
                <a:cs typeface="Times New Roman" pitchFamily="18" charset="0"/>
              </a:rPr>
              <a:t>s</a:t>
            </a:r>
            <a:r>
              <a:rPr lang="en-US" sz="2400" dirty="0">
                <a:cs typeface="Times New Roman" pitchFamily="18" charset="0"/>
              </a:rPr>
              <a:t>)</a:t>
            </a:r>
            <a:r>
              <a:rPr lang="en-US" sz="2400" dirty="0"/>
              <a:t>.</a:t>
            </a:r>
          </a:p>
          <a:p>
            <a:r>
              <a:rPr lang="en-US" sz="2400" dirty="0"/>
              <a:t>The PDF of the output levels is uniform, i.e., the above transformation generates an image whose intensity levels are equally likely and cover the entire range [0, 1].</a:t>
            </a:r>
          </a:p>
          <a:p>
            <a:r>
              <a:rPr lang="en-US" sz="2400" dirty="0"/>
              <a:t>For discrete quantities we work with summations, and the above transformation becomes:</a:t>
            </a:r>
          </a:p>
          <a:p>
            <a:pPr marL="457200" indent="-457200"/>
            <a:r>
              <a:rPr lang="en-US" sz="2400" dirty="0"/>
              <a:t>for </a:t>
            </a:r>
            <a:r>
              <a:rPr lang="en-US" sz="2400" i="1" dirty="0"/>
              <a:t>k</a:t>
            </a:r>
            <a:r>
              <a:rPr lang="en-US" sz="2400" dirty="0"/>
              <a:t> = 1, 2, …, </a:t>
            </a:r>
            <a:r>
              <a:rPr lang="en-US" sz="2400" i="1" dirty="0"/>
              <a:t>L.</a:t>
            </a:r>
          </a:p>
          <a:p>
            <a:pPr marL="0" indent="0">
              <a:buNone/>
            </a:pPr>
            <a:endParaRPr lang="en-US" sz="2400" dirty="0"/>
          </a:p>
        </p:txBody>
      </p:sp>
      <p:pic>
        <p:nvPicPr>
          <p:cNvPr id="6" name="Picture 5">
            <a:extLst>
              <a:ext uri="{FF2B5EF4-FFF2-40B4-BE49-F238E27FC236}">
                <a16:creationId xmlns:a16="http://schemas.microsoft.com/office/drawing/2014/main" id="{EE12D52F-F678-4971-B7C7-D7A4F88D933B}"/>
              </a:ext>
            </a:extLst>
          </p:cNvPr>
          <p:cNvPicPr>
            <a:picLocks noChangeAspect="1"/>
          </p:cNvPicPr>
          <p:nvPr/>
        </p:nvPicPr>
        <p:blipFill>
          <a:blip r:embed="rId2"/>
          <a:stretch>
            <a:fillRect/>
          </a:stretch>
        </p:blipFill>
        <p:spPr>
          <a:xfrm>
            <a:off x="4437881" y="2730902"/>
            <a:ext cx="3959499" cy="747186"/>
          </a:xfrm>
          <a:prstGeom prst="rect">
            <a:avLst/>
          </a:prstGeom>
        </p:spPr>
      </p:pic>
      <p:pic>
        <p:nvPicPr>
          <p:cNvPr id="9" name="Picture 8">
            <a:extLst>
              <a:ext uri="{FF2B5EF4-FFF2-40B4-BE49-F238E27FC236}">
                <a16:creationId xmlns:a16="http://schemas.microsoft.com/office/drawing/2014/main" id="{A20EA366-1A21-7186-F577-839C73AA801A}"/>
              </a:ext>
            </a:extLst>
          </p:cNvPr>
          <p:cNvPicPr>
            <a:picLocks noChangeAspect="1"/>
          </p:cNvPicPr>
          <p:nvPr/>
        </p:nvPicPr>
        <p:blipFill>
          <a:blip r:embed="rId3"/>
          <a:stretch>
            <a:fillRect/>
          </a:stretch>
        </p:blipFill>
        <p:spPr>
          <a:xfrm>
            <a:off x="4289151" y="5608794"/>
            <a:ext cx="3959499" cy="1001730"/>
          </a:xfrm>
          <a:prstGeom prst="rect">
            <a:avLst/>
          </a:prstGeom>
        </p:spPr>
      </p:pic>
    </p:spTree>
    <p:extLst>
      <p:ext uri="{BB962C8B-B14F-4D97-AF65-F5344CB8AC3E}">
        <p14:creationId xmlns:p14="http://schemas.microsoft.com/office/powerpoint/2010/main" val="25767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7F714-D32D-9141-A391-B182042A5012}"/>
              </a:ext>
            </a:extLst>
          </p:cNvPr>
          <p:cNvSpPr>
            <a:spLocks noGrp="1"/>
          </p:cNvSpPr>
          <p:nvPr>
            <p:ph type="title"/>
          </p:nvPr>
        </p:nvSpPr>
        <p:spPr>
          <a:xfrm>
            <a:off x="594360" y="189572"/>
            <a:ext cx="6787747" cy="1593507"/>
          </a:xfrm>
        </p:spPr>
        <p:txBody>
          <a:bodyPr anchor="b">
            <a:normAutofit/>
          </a:bodyPr>
          <a:lstStyle/>
          <a:p>
            <a:r>
              <a:rPr lang="en-US"/>
              <a:t>Image Enhancement Methods</a:t>
            </a:r>
            <a:endParaRPr lang="en-US" dirty="0"/>
          </a:p>
        </p:txBody>
      </p:sp>
      <p:sp>
        <p:nvSpPr>
          <p:cNvPr id="3" name="Table Placeholder 2">
            <a:extLst>
              <a:ext uri="{FF2B5EF4-FFF2-40B4-BE49-F238E27FC236}">
                <a16:creationId xmlns:a16="http://schemas.microsoft.com/office/drawing/2014/main" id="{D5ADF6A0-506F-A5BD-B983-25DAFDCF3C20}"/>
              </a:ext>
            </a:extLst>
          </p:cNvPr>
          <p:cNvSpPr>
            <a:spLocks/>
          </p:cNvSpPr>
          <p:nvPr/>
        </p:nvSpPr>
        <p:spPr>
          <a:xfrm>
            <a:off x="594359" y="2629833"/>
            <a:ext cx="4637398" cy="474402"/>
          </a:xfrm>
          <a:prstGeom prst="rect">
            <a:avLst/>
          </a:prstGeom>
        </p:spPr>
        <p:txBody>
          <a:bodyPr/>
          <a:lstStyle/>
          <a:p>
            <a:pPr marL="379476" indent="-379476" defTabSz="758952">
              <a:spcAft>
                <a:spcPts val="600"/>
              </a:spcAft>
              <a:buFont typeface="Wingdings" panose="05000000000000000000" pitchFamily="2" charset="2"/>
              <a:buChar char="Ø"/>
            </a:pPr>
            <a:r>
              <a:rPr lang="en-US" sz="2800" b="1" kern="1200" dirty="0">
                <a:solidFill>
                  <a:schemeClr val="bg1"/>
                </a:solidFill>
                <a:latin typeface="+mn-lt"/>
                <a:ea typeface="+mn-ea"/>
                <a:cs typeface="+mn-cs"/>
              </a:rPr>
              <a:t>Spatial domain methods</a:t>
            </a:r>
          </a:p>
          <a:p>
            <a:pPr>
              <a:spcAft>
                <a:spcPts val="600"/>
              </a:spcAft>
            </a:pPr>
            <a:endParaRPr lang="en-US" dirty="0"/>
          </a:p>
        </p:txBody>
      </p:sp>
      <p:sp>
        <p:nvSpPr>
          <p:cNvPr id="4" name="Table Placeholder 2">
            <a:extLst>
              <a:ext uri="{FF2B5EF4-FFF2-40B4-BE49-F238E27FC236}">
                <a16:creationId xmlns:a16="http://schemas.microsoft.com/office/drawing/2014/main" id="{39483415-2CCA-0307-036C-E9B8B2338822}"/>
              </a:ext>
            </a:extLst>
          </p:cNvPr>
          <p:cNvSpPr txBox="1">
            <a:spLocks/>
          </p:cNvSpPr>
          <p:nvPr/>
        </p:nvSpPr>
        <p:spPr>
          <a:xfrm>
            <a:off x="853796" y="3104235"/>
            <a:ext cx="6486999" cy="1177222"/>
          </a:xfrm>
          <a:prstGeom prst="rect">
            <a:avLst/>
          </a:prstGeom>
        </p:spPr>
        <p:txBody>
          <a:bodyPr vert="horz" lIns="91440" tIns="45720" rIns="91440" bIns="45720" rtlCol="0">
            <a:noAutofit/>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9738" indent="-235275" defTabSz="758952">
              <a:spcBef>
                <a:spcPts val="830"/>
              </a:spcBef>
            </a:pPr>
            <a:r>
              <a:rPr lang="en-US" sz="2324" b="0" i="0" kern="1200" dirty="0">
                <a:solidFill>
                  <a:srgbClr val="FF0000"/>
                </a:solidFill>
                <a:latin typeface="+mn-lt"/>
                <a:ea typeface="+mn-ea"/>
                <a:cs typeface="+mn-cs"/>
              </a:rPr>
              <a:t>Point-based methods</a:t>
            </a:r>
          </a:p>
          <a:p>
            <a:pPr marL="189738" indent="-235275" defTabSz="758952">
              <a:spcBef>
                <a:spcPts val="830"/>
              </a:spcBef>
            </a:pPr>
            <a:r>
              <a:rPr lang="en-US" sz="2324" b="0" i="0" kern="1200" dirty="0">
                <a:solidFill>
                  <a:schemeClr val="bg1"/>
                </a:solidFill>
                <a:latin typeface="+mn-lt"/>
                <a:ea typeface="+mn-ea"/>
                <a:cs typeface="+mn-cs"/>
              </a:rPr>
              <a:t>Mask-based (neighborhood-based) methods : Spatial </a:t>
            </a:r>
            <a:r>
              <a:rPr lang="en-US" sz="2324" b="0" i="0" kern="1200" dirty="0" err="1">
                <a:solidFill>
                  <a:schemeClr val="bg1"/>
                </a:solidFill>
                <a:latin typeface="+mn-lt"/>
                <a:ea typeface="+mn-ea"/>
                <a:cs typeface="+mn-cs"/>
              </a:rPr>
              <a:t>filltering</a:t>
            </a:r>
            <a:r>
              <a:rPr lang="en-US" sz="2324" b="0" i="0" kern="1200" dirty="0">
                <a:solidFill>
                  <a:schemeClr val="bg1"/>
                </a:solidFill>
                <a:latin typeface="+mn-lt"/>
                <a:ea typeface="+mn-ea"/>
                <a:cs typeface="+mn-cs"/>
              </a:rPr>
              <a:t> </a:t>
            </a:r>
            <a:endParaRPr lang="en-US" dirty="0"/>
          </a:p>
        </p:txBody>
      </p:sp>
      <p:sp>
        <p:nvSpPr>
          <p:cNvPr id="5" name="Table Placeholder 2">
            <a:extLst>
              <a:ext uri="{FF2B5EF4-FFF2-40B4-BE49-F238E27FC236}">
                <a16:creationId xmlns:a16="http://schemas.microsoft.com/office/drawing/2014/main" id="{011A12E2-84EF-663A-606A-0784B15AFE9B}"/>
              </a:ext>
            </a:extLst>
          </p:cNvPr>
          <p:cNvSpPr txBox="1">
            <a:spLocks/>
          </p:cNvSpPr>
          <p:nvPr/>
        </p:nvSpPr>
        <p:spPr>
          <a:xfrm>
            <a:off x="594359" y="4371568"/>
            <a:ext cx="4903616" cy="502358"/>
          </a:xfrm>
          <a:prstGeom prst="rect">
            <a:avLst/>
          </a:prstGeom>
        </p:spPr>
        <p:txBody>
          <a:bodyPr vert="horz" lIns="91440" tIns="45720" rIns="91440" bIns="45720" rtlCol="0">
            <a:noAutofit/>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9476" indent="-379476" defTabSz="758952">
              <a:spcBef>
                <a:spcPts val="830"/>
              </a:spcBef>
              <a:buFont typeface="Wingdings" panose="05000000000000000000" pitchFamily="2" charset="2"/>
              <a:buChar char="Ø"/>
            </a:pPr>
            <a:r>
              <a:rPr lang="en-US" b="1" i="0" kern="1200" dirty="0">
                <a:solidFill>
                  <a:schemeClr val="bg1"/>
                </a:solidFill>
                <a:latin typeface="+mn-lt"/>
                <a:ea typeface="+mn-ea"/>
                <a:cs typeface="+mn-cs"/>
              </a:rPr>
              <a:t>Frequency domain methods</a:t>
            </a:r>
          </a:p>
          <a:p>
            <a:endParaRPr lang="en-US" dirty="0"/>
          </a:p>
        </p:txBody>
      </p:sp>
      <p:sp>
        <p:nvSpPr>
          <p:cNvPr id="6" name="Text Placeholder 6">
            <a:extLst>
              <a:ext uri="{FF2B5EF4-FFF2-40B4-BE49-F238E27FC236}">
                <a16:creationId xmlns:a16="http://schemas.microsoft.com/office/drawing/2014/main" id="{6557B287-35CE-9EEB-DC2C-D8AD592BBFB3}"/>
              </a:ext>
            </a:extLst>
          </p:cNvPr>
          <p:cNvSpPr txBox="1">
            <a:spLocks/>
          </p:cNvSpPr>
          <p:nvPr/>
        </p:nvSpPr>
        <p:spPr>
          <a:xfrm>
            <a:off x="853796" y="5032347"/>
            <a:ext cx="6528310" cy="610172"/>
          </a:xfrm>
          <a:prstGeom prst="rect">
            <a:avLst/>
          </a:prstGeom>
        </p:spPr>
        <p:txBody>
          <a:bodyPr>
            <a:noAutofit/>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9738" indent="-235275" defTabSz="758952">
              <a:spcBef>
                <a:spcPts val="830"/>
              </a:spcBef>
            </a:pPr>
            <a:r>
              <a:rPr lang="en-US" sz="2300" b="0" i="0" kern="1200" dirty="0">
                <a:solidFill>
                  <a:schemeClr val="bg1"/>
                </a:solidFill>
                <a:latin typeface="+mn-lt"/>
                <a:ea typeface="+mn-ea"/>
                <a:cs typeface="+mn-cs"/>
              </a:rPr>
              <a:t>Techniques are based on modifying the Fourier transform of an image</a:t>
            </a:r>
            <a:endParaRPr lang="en-US" sz="2300" dirty="0"/>
          </a:p>
        </p:txBody>
      </p:sp>
    </p:spTree>
    <p:extLst>
      <p:ext uri="{BB962C8B-B14F-4D97-AF65-F5344CB8AC3E}">
        <p14:creationId xmlns:p14="http://schemas.microsoft.com/office/powerpoint/2010/main" val="2775559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6C65-AC35-B2C0-97D4-A20C1D22B399}"/>
              </a:ext>
            </a:extLst>
          </p:cNvPr>
          <p:cNvSpPr>
            <a:spLocks noGrp="1"/>
          </p:cNvSpPr>
          <p:nvPr>
            <p:ph type="title"/>
          </p:nvPr>
        </p:nvSpPr>
        <p:spPr>
          <a:xfrm>
            <a:off x="289367" y="376178"/>
            <a:ext cx="10972800" cy="1570325"/>
          </a:xfrm>
        </p:spPr>
        <p:txBody>
          <a:bodyPr/>
          <a:lstStyle/>
          <a:p>
            <a:pPr marL="283464">
              <a:spcBef>
                <a:spcPts val="2200"/>
              </a:spcBef>
              <a:spcAft>
                <a:spcPct val="20000"/>
              </a:spcAft>
            </a:pPr>
            <a:r>
              <a:rPr lang="en-US" dirty="0"/>
              <a:t>Histogram Equalization</a:t>
            </a:r>
          </a:p>
        </p:txBody>
      </p:sp>
      <p:sp>
        <p:nvSpPr>
          <p:cNvPr id="8" name="Table Placeholder 2">
            <a:extLst>
              <a:ext uri="{FF2B5EF4-FFF2-40B4-BE49-F238E27FC236}">
                <a16:creationId xmlns:a16="http://schemas.microsoft.com/office/drawing/2014/main" id="{3EA113CD-D8FC-4AC5-5F84-ED4B6AC3EA52}"/>
              </a:ext>
            </a:extLst>
          </p:cNvPr>
          <p:cNvSpPr>
            <a:spLocks noGrp="1"/>
          </p:cNvSpPr>
          <p:nvPr>
            <p:ph type="tbl" sz="quarter" idx="10"/>
          </p:nvPr>
        </p:nvSpPr>
        <p:spPr>
          <a:xfrm>
            <a:off x="394213" y="2470745"/>
            <a:ext cx="9777423" cy="4387255"/>
          </a:xfrm>
        </p:spPr>
        <p:txBody>
          <a:bodyPr/>
          <a:lstStyle/>
          <a:p>
            <a:pPr algn="just">
              <a:spcBef>
                <a:spcPts val="600"/>
              </a:spcBef>
              <a:spcAft>
                <a:spcPts val="600"/>
              </a:spcAft>
            </a:pPr>
            <a:r>
              <a:rPr lang="en-US" dirty="0"/>
              <a:t>Given histogram of image (gray-level values &amp; their numbers)</a:t>
            </a:r>
          </a:p>
          <a:p>
            <a:pPr algn="just">
              <a:spcBef>
                <a:spcPts val="600"/>
              </a:spcBef>
              <a:spcAft>
                <a:spcPts val="600"/>
              </a:spcAft>
            </a:pPr>
            <a:r>
              <a:rPr lang="en-US" dirty="0"/>
              <a:t>Step 1: Normalize the number of gray-levels values by dividing by the total number of pixels.</a:t>
            </a:r>
          </a:p>
          <a:p>
            <a:pPr algn="just">
              <a:spcBef>
                <a:spcPts val="600"/>
              </a:spcBef>
              <a:spcAft>
                <a:spcPts val="600"/>
              </a:spcAft>
            </a:pPr>
            <a:r>
              <a:rPr lang="en-US" dirty="0"/>
              <a:t>Step 2: Create a running sum (cumulative) of the histogram values.</a:t>
            </a:r>
          </a:p>
          <a:p>
            <a:pPr algn="just">
              <a:spcBef>
                <a:spcPts val="600"/>
              </a:spcBef>
              <a:spcAft>
                <a:spcPts val="600"/>
              </a:spcAft>
            </a:pPr>
            <a:r>
              <a:rPr lang="en-US" dirty="0"/>
              <a:t>Step 3: Multiply these values by the maximum gray-level value and then round the result to the closest integer.</a:t>
            </a:r>
          </a:p>
          <a:p>
            <a:pPr algn="just">
              <a:spcBef>
                <a:spcPts val="600"/>
              </a:spcBef>
              <a:spcAft>
                <a:spcPts val="600"/>
              </a:spcAft>
            </a:pPr>
            <a:r>
              <a:rPr lang="en-US" dirty="0"/>
              <a:t>Step 4: Map the original values to the results from step 3 by a one-to-one correspondence.</a:t>
            </a:r>
            <a:endParaRPr lang="en-US" b="1" dirty="0"/>
          </a:p>
        </p:txBody>
      </p:sp>
      <p:pic>
        <p:nvPicPr>
          <p:cNvPr id="4" name="Picture 3">
            <a:extLst>
              <a:ext uri="{FF2B5EF4-FFF2-40B4-BE49-F238E27FC236}">
                <a16:creationId xmlns:a16="http://schemas.microsoft.com/office/drawing/2014/main" id="{010A2E51-841C-316F-275F-33D93668B031}"/>
              </a:ext>
            </a:extLst>
          </p:cNvPr>
          <p:cNvPicPr>
            <a:picLocks noChangeAspect="1"/>
          </p:cNvPicPr>
          <p:nvPr/>
        </p:nvPicPr>
        <p:blipFill>
          <a:blip r:embed="rId2"/>
          <a:stretch>
            <a:fillRect/>
          </a:stretch>
        </p:blipFill>
        <p:spPr>
          <a:xfrm>
            <a:off x="8917427" y="1505766"/>
            <a:ext cx="2880360" cy="1158240"/>
          </a:xfrm>
          <a:prstGeom prst="rect">
            <a:avLst/>
          </a:prstGeom>
        </p:spPr>
      </p:pic>
    </p:spTree>
    <p:extLst>
      <p:ext uri="{BB962C8B-B14F-4D97-AF65-F5344CB8AC3E}">
        <p14:creationId xmlns:p14="http://schemas.microsoft.com/office/powerpoint/2010/main" val="3463975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6C65-AC35-B2C0-97D4-A20C1D22B399}"/>
              </a:ext>
            </a:extLst>
          </p:cNvPr>
          <p:cNvSpPr>
            <a:spLocks noGrp="1"/>
          </p:cNvSpPr>
          <p:nvPr>
            <p:ph type="title"/>
          </p:nvPr>
        </p:nvSpPr>
        <p:spPr>
          <a:xfrm>
            <a:off x="289367" y="376178"/>
            <a:ext cx="10972800" cy="1570325"/>
          </a:xfrm>
        </p:spPr>
        <p:txBody>
          <a:bodyPr/>
          <a:lstStyle/>
          <a:p>
            <a:pPr marL="283464">
              <a:spcBef>
                <a:spcPts val="2200"/>
              </a:spcBef>
              <a:spcAft>
                <a:spcPct val="20000"/>
              </a:spcAft>
            </a:pPr>
            <a:r>
              <a:rPr lang="en-US" dirty="0"/>
              <a:t>Histogram Equalization</a:t>
            </a:r>
          </a:p>
        </p:txBody>
      </p:sp>
      <p:sp>
        <p:nvSpPr>
          <p:cNvPr id="8" name="Table Placeholder 2">
            <a:extLst>
              <a:ext uri="{FF2B5EF4-FFF2-40B4-BE49-F238E27FC236}">
                <a16:creationId xmlns:a16="http://schemas.microsoft.com/office/drawing/2014/main" id="{3EA113CD-D8FC-4AC5-5F84-ED4B6AC3EA52}"/>
              </a:ext>
            </a:extLst>
          </p:cNvPr>
          <p:cNvSpPr>
            <a:spLocks noGrp="1"/>
          </p:cNvSpPr>
          <p:nvPr>
            <p:ph type="tbl" sz="quarter" idx="10"/>
          </p:nvPr>
        </p:nvSpPr>
        <p:spPr>
          <a:xfrm>
            <a:off x="394213" y="2470745"/>
            <a:ext cx="8196114" cy="675127"/>
          </a:xfrm>
        </p:spPr>
        <p:txBody>
          <a:bodyPr/>
          <a:lstStyle/>
          <a:p>
            <a:r>
              <a:rPr lang="en-US" dirty="0"/>
              <a:t>Exercises </a:t>
            </a:r>
            <a:r>
              <a:rPr lang="en-US" b="1" dirty="0">
                <a:solidFill>
                  <a:schemeClr val="tx2"/>
                </a:solidFill>
              </a:rPr>
              <a:t>:</a:t>
            </a:r>
            <a:r>
              <a:rPr lang="en-US" b="1" dirty="0"/>
              <a:t>  </a:t>
            </a:r>
            <a:r>
              <a:rPr lang="en-US" dirty="0"/>
              <a:t>Consider a 5</a:t>
            </a:r>
            <a:r>
              <a:rPr lang="en-US" dirty="0">
                <a:sym typeface="Mathematica1" pitchFamily="2" charset="2"/>
              </a:rPr>
              <a:t>x5</a:t>
            </a:r>
            <a:r>
              <a:rPr lang="en-US" dirty="0">
                <a:sym typeface="Arial" pitchFamily="34" charset="0"/>
              </a:rPr>
              <a:t> </a:t>
            </a:r>
            <a:r>
              <a:rPr lang="en-US" dirty="0"/>
              <a:t>image with 3 bits/pixel:</a:t>
            </a:r>
          </a:p>
        </p:txBody>
      </p:sp>
      <p:pic>
        <p:nvPicPr>
          <p:cNvPr id="3" name="table">
            <a:extLst>
              <a:ext uri="{FF2B5EF4-FFF2-40B4-BE49-F238E27FC236}">
                <a16:creationId xmlns:a16="http://schemas.microsoft.com/office/drawing/2014/main" id="{A4C022F5-5B11-9E55-F093-0E610D4D2740}"/>
              </a:ext>
            </a:extLst>
          </p:cNvPr>
          <p:cNvPicPr>
            <a:picLocks noChangeAspect="1"/>
          </p:cNvPicPr>
          <p:nvPr/>
        </p:nvPicPr>
        <p:blipFill>
          <a:blip r:embed="rId2"/>
          <a:stretch>
            <a:fillRect/>
          </a:stretch>
        </p:blipFill>
        <p:spPr>
          <a:xfrm>
            <a:off x="4099420" y="3152606"/>
            <a:ext cx="4865311" cy="3705394"/>
          </a:xfrm>
          <a:prstGeom prst="rect">
            <a:avLst/>
          </a:prstGeom>
        </p:spPr>
      </p:pic>
      <p:pic>
        <p:nvPicPr>
          <p:cNvPr id="5" name="table">
            <a:extLst>
              <a:ext uri="{FF2B5EF4-FFF2-40B4-BE49-F238E27FC236}">
                <a16:creationId xmlns:a16="http://schemas.microsoft.com/office/drawing/2014/main" id="{4E35C879-D345-0252-EB1A-F456AF0ED3F8}"/>
              </a:ext>
            </a:extLst>
          </p:cNvPr>
          <p:cNvPicPr>
            <a:picLocks noChangeAspect="1"/>
          </p:cNvPicPr>
          <p:nvPr/>
        </p:nvPicPr>
        <p:blipFill>
          <a:blip r:embed="rId3"/>
          <a:stretch>
            <a:fillRect/>
          </a:stretch>
        </p:blipFill>
        <p:spPr>
          <a:xfrm>
            <a:off x="1230689" y="3063962"/>
            <a:ext cx="2273085" cy="1854200"/>
          </a:xfrm>
          <a:prstGeom prst="rect">
            <a:avLst/>
          </a:prstGeom>
        </p:spPr>
      </p:pic>
      <p:pic>
        <p:nvPicPr>
          <p:cNvPr id="6" name="table">
            <a:extLst>
              <a:ext uri="{FF2B5EF4-FFF2-40B4-BE49-F238E27FC236}">
                <a16:creationId xmlns:a16="http://schemas.microsoft.com/office/drawing/2014/main" id="{A16401C3-37E3-5C1A-2CAF-6BE8161DA332}"/>
              </a:ext>
            </a:extLst>
          </p:cNvPr>
          <p:cNvPicPr>
            <a:picLocks noChangeAspect="1"/>
          </p:cNvPicPr>
          <p:nvPr/>
        </p:nvPicPr>
        <p:blipFill>
          <a:blip r:embed="rId4"/>
          <a:stretch>
            <a:fillRect/>
          </a:stretch>
        </p:blipFill>
        <p:spPr>
          <a:xfrm>
            <a:off x="1230688" y="4997066"/>
            <a:ext cx="2273085" cy="1854200"/>
          </a:xfrm>
          <a:prstGeom prst="rect">
            <a:avLst/>
          </a:prstGeom>
        </p:spPr>
      </p:pic>
    </p:spTree>
    <p:extLst>
      <p:ext uri="{BB962C8B-B14F-4D97-AF65-F5344CB8AC3E}">
        <p14:creationId xmlns:p14="http://schemas.microsoft.com/office/powerpoint/2010/main" val="2524470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6EAF98B6-8E9B-5C06-8A33-D4737245C176}"/>
              </a:ext>
            </a:extLst>
          </p:cNvPr>
          <p:cNvSpPr>
            <a:spLocks noGrp="1"/>
          </p:cNvSpPr>
          <p:nvPr>
            <p:ph type="tbl" sz="quarter" idx="10"/>
          </p:nvPr>
        </p:nvSpPr>
        <p:spPr>
          <a:xfrm>
            <a:off x="594360" y="2628629"/>
            <a:ext cx="10972800" cy="554409"/>
          </a:xfrm>
        </p:spPr>
        <p:txBody>
          <a:bodyPr/>
          <a:lstStyle/>
          <a:p>
            <a:pPr marL="457200" indent="-457200">
              <a:buFont typeface="Wingdings" panose="05000000000000000000" pitchFamily="2" charset="2"/>
              <a:buChar char="Ø"/>
            </a:pPr>
            <a:r>
              <a:rPr lang="en-US" sz="2800" b="0" i="0" kern="1200" dirty="0">
                <a:solidFill>
                  <a:srgbClr val="1F1F1F"/>
                </a:solidFill>
                <a:latin typeface="Google Sans"/>
                <a:ea typeface="+mn-ea"/>
                <a:cs typeface="+mn-cs"/>
              </a:rPr>
              <a:t>The Spatial Filtering consists of: </a:t>
            </a:r>
          </a:p>
          <a:p>
            <a:pPr marL="0" indent="0">
              <a:buNone/>
            </a:pPr>
            <a:endParaRPr lang="en-US" dirty="0"/>
          </a:p>
        </p:txBody>
      </p:sp>
      <p:sp>
        <p:nvSpPr>
          <p:cNvPr id="4" name="Title 1">
            <a:extLst>
              <a:ext uri="{FF2B5EF4-FFF2-40B4-BE49-F238E27FC236}">
                <a16:creationId xmlns:a16="http://schemas.microsoft.com/office/drawing/2014/main" id="{0C06DBBC-2EFE-CB57-FEF3-AB0C57A021F1}"/>
              </a:ext>
            </a:extLst>
          </p:cNvPr>
          <p:cNvSpPr>
            <a:spLocks noGrp="1"/>
          </p:cNvSpPr>
          <p:nvPr>
            <p:ph type="title"/>
          </p:nvPr>
        </p:nvSpPr>
        <p:spPr>
          <a:xfrm>
            <a:off x="593725" y="201613"/>
            <a:ext cx="10972800" cy="1571625"/>
          </a:xfrm>
        </p:spPr>
        <p:txBody>
          <a:bodyPr anchor="b">
            <a:normAutofit/>
          </a:bodyPr>
          <a:lstStyle/>
          <a:p>
            <a:r>
              <a:rPr lang="en-US" b="1" i="0" dirty="0">
                <a:effectLst/>
              </a:rPr>
              <a:t>Spatial Filtering</a:t>
            </a:r>
            <a:endParaRPr lang="en-US" dirty="0"/>
          </a:p>
        </p:txBody>
      </p:sp>
      <p:sp>
        <p:nvSpPr>
          <p:cNvPr id="5" name="Content Placeholder 3">
            <a:extLst>
              <a:ext uri="{FF2B5EF4-FFF2-40B4-BE49-F238E27FC236}">
                <a16:creationId xmlns:a16="http://schemas.microsoft.com/office/drawing/2014/main" id="{681171C5-80DB-1A62-4965-E90BEC4E76FE}"/>
              </a:ext>
            </a:extLst>
          </p:cNvPr>
          <p:cNvSpPr>
            <a:spLocks/>
          </p:cNvSpPr>
          <p:nvPr/>
        </p:nvSpPr>
        <p:spPr>
          <a:xfrm>
            <a:off x="1018572" y="3183038"/>
            <a:ext cx="8889357" cy="848225"/>
          </a:xfrm>
          <a:prstGeom prst="rect">
            <a:avLst/>
          </a:prstGeom>
        </p:spPr>
        <p:txBody>
          <a:bodyPr/>
          <a:lstStyle/>
          <a:p>
            <a:pPr defTabSz="667512">
              <a:spcAft>
                <a:spcPts val="600"/>
              </a:spcAft>
              <a:buFont typeface="Arial" panose="020B0604020202020204" pitchFamily="34" charset="0"/>
              <a:buChar char="•"/>
            </a:pPr>
            <a:r>
              <a:rPr lang="en-US" sz="2000" kern="1200" dirty="0">
                <a:solidFill>
                  <a:srgbClr val="1F1F1F"/>
                </a:solidFill>
                <a:latin typeface="Google Sans"/>
                <a:ea typeface="+mn-ea"/>
                <a:cs typeface="+mn-cs"/>
              </a:rPr>
              <a:t>Neighborhood, (typically a small rectangle).</a:t>
            </a:r>
          </a:p>
          <a:p>
            <a:pPr defTabSz="667512">
              <a:spcAft>
                <a:spcPts val="600"/>
              </a:spcAft>
              <a:buFont typeface="Arial" panose="020B0604020202020204" pitchFamily="34" charset="0"/>
              <a:buChar char="•"/>
            </a:pPr>
            <a:r>
              <a:rPr lang="en-US" sz="2000" kern="1200" dirty="0">
                <a:solidFill>
                  <a:srgbClr val="1F1F1F"/>
                </a:solidFill>
                <a:latin typeface="Google Sans"/>
                <a:ea typeface="+mn-ea"/>
                <a:cs typeface="+mn-cs"/>
              </a:rPr>
              <a:t>Predefined operation that is performed on the image pixels by the neighborhood.</a:t>
            </a:r>
          </a:p>
          <a:p>
            <a:pPr>
              <a:spcAft>
                <a:spcPts val="600"/>
              </a:spcAft>
            </a:pPr>
            <a:endParaRPr lang="en-US" sz="2000" dirty="0"/>
          </a:p>
        </p:txBody>
      </p:sp>
      <p:sp>
        <p:nvSpPr>
          <p:cNvPr id="6" name="TextBox 5">
            <a:extLst>
              <a:ext uri="{FF2B5EF4-FFF2-40B4-BE49-F238E27FC236}">
                <a16:creationId xmlns:a16="http://schemas.microsoft.com/office/drawing/2014/main" id="{F0BA2C13-65CC-1966-5288-60096E4A5B8C}"/>
              </a:ext>
            </a:extLst>
          </p:cNvPr>
          <p:cNvSpPr txBox="1"/>
          <p:nvPr/>
        </p:nvSpPr>
        <p:spPr>
          <a:xfrm>
            <a:off x="593725" y="4031263"/>
            <a:ext cx="11235602" cy="1892826"/>
          </a:xfrm>
          <a:prstGeom prst="rect">
            <a:avLst/>
          </a:prstGeom>
          <a:noFill/>
        </p:spPr>
        <p:txBody>
          <a:bodyPr wrap="square">
            <a:spAutoFit/>
          </a:bodyPr>
          <a:lstStyle/>
          <a:p>
            <a:pPr marL="208598" indent="-208598" defTabSz="667512">
              <a:spcAft>
                <a:spcPts val="600"/>
              </a:spcAft>
              <a:buFont typeface="Wingdings" panose="05000000000000000000" pitchFamily="2" charset="2"/>
              <a:buChar char="Ø"/>
            </a:pPr>
            <a:r>
              <a:rPr lang="en-US" sz="2800" kern="1200" dirty="0">
                <a:solidFill>
                  <a:srgbClr val="1F1F1F"/>
                </a:solidFill>
                <a:latin typeface="Google Sans"/>
                <a:ea typeface="+mn-ea"/>
                <a:cs typeface="+mn-cs"/>
              </a:rPr>
              <a:t>Filtering creates a new pixel with coordinates equal to the coordinates of the center of the neighborhood, and whose value is the result of filtering operation.</a:t>
            </a:r>
          </a:p>
          <a:p>
            <a:pPr marL="208598" indent="-208598" defTabSz="667512">
              <a:spcAft>
                <a:spcPts val="600"/>
              </a:spcAft>
              <a:buFont typeface="Wingdings" panose="05000000000000000000" pitchFamily="2" charset="2"/>
              <a:buChar char="Ø"/>
            </a:pPr>
            <a:r>
              <a:rPr lang="en-US" sz="2800" kern="1200" dirty="0">
                <a:solidFill>
                  <a:srgbClr val="1F1F1F"/>
                </a:solidFill>
                <a:latin typeface="Google Sans"/>
                <a:ea typeface="+mn-ea"/>
                <a:cs typeface="+mn-cs"/>
              </a:rPr>
              <a:t>Spatial Filtering:</a:t>
            </a:r>
            <a:endParaRPr lang="en-US" sz="2800" b="0" i="0" dirty="0">
              <a:solidFill>
                <a:srgbClr val="1F1F1F"/>
              </a:solidFill>
              <a:effectLst/>
              <a:latin typeface="Google Sans"/>
            </a:endParaRPr>
          </a:p>
        </p:txBody>
      </p:sp>
      <p:sp>
        <p:nvSpPr>
          <p:cNvPr id="9" name="TextBox 8">
            <a:extLst>
              <a:ext uri="{FF2B5EF4-FFF2-40B4-BE49-F238E27FC236}">
                <a16:creationId xmlns:a16="http://schemas.microsoft.com/office/drawing/2014/main" id="{DD203008-862D-B8C6-5419-5094EF7CCF2F}"/>
              </a:ext>
            </a:extLst>
          </p:cNvPr>
          <p:cNvSpPr txBox="1"/>
          <p:nvPr/>
        </p:nvSpPr>
        <p:spPr>
          <a:xfrm>
            <a:off x="1018572" y="5924089"/>
            <a:ext cx="6094070" cy="723275"/>
          </a:xfrm>
          <a:prstGeom prst="rect">
            <a:avLst/>
          </a:prstGeom>
          <a:noFill/>
        </p:spPr>
        <p:txBody>
          <a:bodyPr wrap="square">
            <a:spAutoFit/>
          </a:bodyPr>
          <a:lstStyle/>
          <a:p>
            <a:pPr defTabSz="667512">
              <a:spcAft>
                <a:spcPts val="600"/>
              </a:spcAft>
              <a:buFont typeface="Arial" panose="020B0604020202020204" pitchFamily="34" charset="0"/>
              <a:buChar char="•"/>
            </a:pPr>
            <a:r>
              <a:rPr lang="en-US" sz="1800" kern="1200" dirty="0">
                <a:solidFill>
                  <a:srgbClr val="1F1F1F"/>
                </a:solidFill>
                <a:latin typeface="Google Sans"/>
                <a:ea typeface="+mn-ea"/>
                <a:cs typeface="+mn-cs"/>
              </a:rPr>
              <a:t>Linear spatial filtering</a:t>
            </a:r>
          </a:p>
          <a:p>
            <a:pPr defTabSz="667512">
              <a:spcAft>
                <a:spcPts val="600"/>
              </a:spcAft>
              <a:buFont typeface="Arial" panose="020B0604020202020204" pitchFamily="34" charset="0"/>
              <a:buChar char="•"/>
            </a:pPr>
            <a:r>
              <a:rPr lang="en-US" sz="1800" kern="1200" dirty="0">
                <a:solidFill>
                  <a:srgbClr val="1F1F1F"/>
                </a:solidFill>
                <a:latin typeface="Google Sans"/>
                <a:ea typeface="+mn-ea"/>
                <a:cs typeface="+mn-cs"/>
              </a:rPr>
              <a:t>Nonlinear spatial filtering</a:t>
            </a:r>
            <a:endParaRPr lang="en-US" b="0" i="0" dirty="0">
              <a:solidFill>
                <a:srgbClr val="1F1F1F"/>
              </a:solidFill>
              <a:effectLst/>
              <a:latin typeface="Google Sans"/>
            </a:endParaRPr>
          </a:p>
        </p:txBody>
      </p:sp>
    </p:spTree>
    <p:extLst>
      <p:ext uri="{BB962C8B-B14F-4D97-AF65-F5344CB8AC3E}">
        <p14:creationId xmlns:p14="http://schemas.microsoft.com/office/powerpoint/2010/main" val="7513765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6EAF98B6-8E9B-5C06-8A33-D4737245C176}"/>
              </a:ext>
            </a:extLst>
          </p:cNvPr>
          <p:cNvSpPr>
            <a:spLocks noGrp="1"/>
          </p:cNvSpPr>
          <p:nvPr>
            <p:ph type="tbl" sz="quarter" idx="10"/>
          </p:nvPr>
        </p:nvSpPr>
        <p:spPr>
          <a:xfrm>
            <a:off x="593724" y="2284681"/>
            <a:ext cx="6503361" cy="4200009"/>
          </a:xfrm>
        </p:spPr>
        <p:txBody>
          <a:bodyPr/>
          <a:lstStyle/>
          <a:p>
            <a:pPr marL="457200" indent="-457200">
              <a:lnSpc>
                <a:spcPct val="120000"/>
              </a:lnSpc>
            </a:pPr>
            <a:r>
              <a:rPr lang="en-US" sz="3200" dirty="0"/>
              <a:t>Linear Spatial Filtering@ Nonlinear Spatial Filtering</a:t>
            </a:r>
          </a:p>
          <a:p>
            <a:pPr marL="457200" indent="-457200">
              <a:lnSpc>
                <a:spcPct val="120000"/>
              </a:lnSpc>
            </a:pPr>
            <a:endParaRPr lang="en-US" sz="2000" dirty="0"/>
          </a:p>
          <a:p>
            <a:pPr marL="457200" indent="-457200">
              <a:lnSpc>
                <a:spcPct val="120000"/>
              </a:lnSpc>
            </a:pPr>
            <a:r>
              <a:rPr lang="en-US" sz="2000" dirty="0"/>
              <a:t>Mask Size: m </a:t>
            </a:r>
            <a:r>
              <a:rPr lang="en-US" sz="2000" dirty="0">
                <a:sym typeface="Mathematica1" pitchFamily="2" charset="2"/>
              </a:rPr>
              <a:t>x</a:t>
            </a:r>
            <a:r>
              <a:rPr lang="en-US" sz="2000" dirty="0">
                <a:sym typeface="Arial" pitchFamily="34" charset="0"/>
              </a:rPr>
              <a:t> n</a:t>
            </a:r>
          </a:p>
          <a:p>
            <a:pPr marL="457200" indent="-457200">
              <a:lnSpc>
                <a:spcPct val="120000"/>
              </a:lnSpc>
            </a:pPr>
            <a:r>
              <a:rPr lang="en-US" sz="2400" dirty="0">
                <a:sym typeface="Arial" pitchFamily="34" charset="0"/>
              </a:rPr>
              <a:t>We assume that m = 2a+1, n = 2b+1    where a and b are non-negative integers</a:t>
            </a:r>
          </a:p>
        </p:txBody>
      </p:sp>
      <p:sp>
        <p:nvSpPr>
          <p:cNvPr id="4" name="Title 1">
            <a:extLst>
              <a:ext uri="{FF2B5EF4-FFF2-40B4-BE49-F238E27FC236}">
                <a16:creationId xmlns:a16="http://schemas.microsoft.com/office/drawing/2014/main" id="{0C06DBBC-2EFE-CB57-FEF3-AB0C57A021F1}"/>
              </a:ext>
            </a:extLst>
          </p:cNvPr>
          <p:cNvSpPr>
            <a:spLocks noGrp="1"/>
          </p:cNvSpPr>
          <p:nvPr>
            <p:ph type="title"/>
          </p:nvPr>
        </p:nvSpPr>
        <p:spPr>
          <a:xfrm>
            <a:off x="593725" y="201613"/>
            <a:ext cx="10972800" cy="1571625"/>
          </a:xfrm>
        </p:spPr>
        <p:txBody>
          <a:bodyPr anchor="b">
            <a:normAutofit/>
          </a:bodyPr>
          <a:lstStyle/>
          <a:p>
            <a:r>
              <a:rPr lang="en-US" b="1" i="0" dirty="0">
                <a:effectLst/>
              </a:rPr>
              <a:t>Spatial Filtering </a:t>
            </a:r>
            <a:r>
              <a:rPr lang="en-US" b="0" i="0" dirty="0">
                <a:effectLst/>
              </a:rPr>
              <a:t>(Neighborhood Processing)</a:t>
            </a:r>
            <a:endParaRPr lang="en-US" b="0" dirty="0"/>
          </a:p>
        </p:txBody>
      </p:sp>
      <p:grpSp>
        <p:nvGrpSpPr>
          <p:cNvPr id="11" name="Group 10">
            <a:extLst>
              <a:ext uri="{FF2B5EF4-FFF2-40B4-BE49-F238E27FC236}">
                <a16:creationId xmlns:a16="http://schemas.microsoft.com/office/drawing/2014/main" id="{3AE877A3-5109-2C5D-9D89-8B62FF1DC5FF}"/>
              </a:ext>
            </a:extLst>
          </p:cNvPr>
          <p:cNvGrpSpPr>
            <a:grpSpLocks/>
          </p:cNvGrpSpPr>
          <p:nvPr/>
        </p:nvGrpSpPr>
        <p:grpSpPr bwMode="auto">
          <a:xfrm>
            <a:off x="6360954" y="1773238"/>
            <a:ext cx="4419601" cy="4114801"/>
            <a:chOff x="2496" y="870"/>
            <a:chExt cx="2784" cy="2592"/>
          </a:xfrm>
        </p:grpSpPr>
        <p:sp>
          <p:nvSpPr>
            <p:cNvPr id="12" name="Text Box 10">
              <a:extLst>
                <a:ext uri="{FF2B5EF4-FFF2-40B4-BE49-F238E27FC236}">
                  <a16:creationId xmlns:a16="http://schemas.microsoft.com/office/drawing/2014/main" id="{363692DC-9AD0-BD99-3640-7CE82A126309}"/>
                </a:ext>
              </a:extLst>
            </p:cNvPr>
            <p:cNvSpPr txBox="1">
              <a:spLocks noChangeArrowheads="1"/>
            </p:cNvSpPr>
            <p:nvPr/>
          </p:nvSpPr>
          <p:spPr bwMode="auto">
            <a:xfrm>
              <a:off x="2682" y="1014"/>
              <a:ext cx="1285" cy="1325"/>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sz="3200" i="1"/>
                <a:t>f</a:t>
              </a:r>
              <a:r>
                <a:rPr lang="en-US" sz="3200" baseline="-25000"/>
                <a:t>1</a:t>
              </a:r>
              <a:r>
                <a:rPr lang="en-US" sz="3200" i="1"/>
                <a:t>     f</a:t>
              </a:r>
              <a:r>
                <a:rPr lang="en-US" sz="3200" baseline="-25000"/>
                <a:t>2</a:t>
              </a:r>
              <a:r>
                <a:rPr lang="en-US" sz="3200" i="1"/>
                <a:t>     f</a:t>
              </a:r>
              <a:r>
                <a:rPr lang="en-US" sz="3200" baseline="-25000"/>
                <a:t>3</a:t>
              </a:r>
            </a:p>
            <a:p>
              <a:endParaRPr lang="en-US" sz="1800" i="1"/>
            </a:p>
            <a:p>
              <a:r>
                <a:rPr lang="en-US" sz="3200" i="1"/>
                <a:t>f</a:t>
              </a:r>
              <a:r>
                <a:rPr lang="en-US" sz="3200" baseline="-25000"/>
                <a:t>4</a:t>
              </a:r>
              <a:r>
                <a:rPr lang="en-US" sz="3200" i="1"/>
                <a:t>     f</a:t>
              </a:r>
              <a:r>
                <a:rPr lang="en-US" sz="3200" baseline="-25000"/>
                <a:t>5</a:t>
              </a:r>
              <a:r>
                <a:rPr lang="en-US" sz="3200" i="1"/>
                <a:t>     f</a:t>
              </a:r>
              <a:r>
                <a:rPr lang="en-US" sz="3200" baseline="-25000"/>
                <a:t>6</a:t>
              </a:r>
              <a:r>
                <a:rPr lang="en-US" sz="3200" i="1"/>
                <a:t> </a:t>
              </a:r>
            </a:p>
            <a:p>
              <a:endParaRPr lang="en-US" sz="1800" i="1"/>
            </a:p>
            <a:p>
              <a:r>
                <a:rPr lang="en-US" sz="3200" i="1"/>
                <a:t>f</a:t>
              </a:r>
              <a:r>
                <a:rPr lang="en-US" sz="3200" baseline="-25000"/>
                <a:t>7</a:t>
              </a:r>
              <a:r>
                <a:rPr lang="en-US" sz="3200" i="1"/>
                <a:t>     f</a:t>
              </a:r>
              <a:r>
                <a:rPr lang="en-US" sz="3200" baseline="-25000"/>
                <a:t>8</a:t>
              </a:r>
              <a:r>
                <a:rPr lang="en-US" sz="3200" i="1"/>
                <a:t>     f</a:t>
              </a:r>
              <a:r>
                <a:rPr lang="en-US" sz="3200" baseline="-25000"/>
                <a:t>9</a:t>
              </a:r>
            </a:p>
          </p:txBody>
        </p:sp>
        <p:sp>
          <p:nvSpPr>
            <p:cNvPr id="13" name="Rectangle 12">
              <a:extLst>
                <a:ext uri="{FF2B5EF4-FFF2-40B4-BE49-F238E27FC236}">
                  <a16:creationId xmlns:a16="http://schemas.microsoft.com/office/drawing/2014/main" id="{6478A355-C6FF-C067-7421-2A7467D61636}"/>
                </a:ext>
              </a:extLst>
            </p:cNvPr>
            <p:cNvSpPr>
              <a:spLocks noChangeArrowheads="1"/>
            </p:cNvSpPr>
            <p:nvPr/>
          </p:nvSpPr>
          <p:spPr bwMode="auto">
            <a:xfrm>
              <a:off x="3072" y="1398"/>
              <a:ext cx="1632" cy="1536"/>
            </a:xfrm>
            <a:prstGeom prst="rect">
              <a:avLst/>
            </a:prstGeom>
            <a:noFill/>
            <a:ln w="9525">
              <a:solidFill>
                <a:schemeClr val="tx1"/>
              </a:solidFill>
              <a:miter lim="800000"/>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14" name="Rectangle 13">
              <a:extLst>
                <a:ext uri="{FF2B5EF4-FFF2-40B4-BE49-F238E27FC236}">
                  <a16:creationId xmlns:a16="http://schemas.microsoft.com/office/drawing/2014/main" id="{07DCDD6F-8672-B5FF-91D7-8C6A146AE2FB}"/>
                </a:ext>
              </a:extLst>
            </p:cNvPr>
            <p:cNvSpPr>
              <a:spLocks noChangeArrowheads="1"/>
            </p:cNvSpPr>
            <p:nvPr/>
          </p:nvSpPr>
          <p:spPr bwMode="auto">
            <a:xfrm>
              <a:off x="3600" y="870"/>
              <a:ext cx="528" cy="2592"/>
            </a:xfrm>
            <a:prstGeom prst="rect">
              <a:avLst/>
            </a:prstGeom>
            <a:noFill/>
            <a:ln w="9525">
              <a:solidFill>
                <a:schemeClr val="tx1"/>
              </a:solidFill>
              <a:miter lim="800000"/>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15" name="Rectangle 14">
              <a:extLst>
                <a:ext uri="{FF2B5EF4-FFF2-40B4-BE49-F238E27FC236}">
                  <a16:creationId xmlns:a16="http://schemas.microsoft.com/office/drawing/2014/main" id="{91C4BDC8-DA55-84BE-303D-7CF9634D6A8F}"/>
                </a:ext>
              </a:extLst>
            </p:cNvPr>
            <p:cNvSpPr>
              <a:spLocks noChangeArrowheads="1"/>
            </p:cNvSpPr>
            <p:nvPr/>
          </p:nvSpPr>
          <p:spPr bwMode="auto">
            <a:xfrm>
              <a:off x="2496" y="1926"/>
              <a:ext cx="2784" cy="528"/>
            </a:xfrm>
            <a:prstGeom prst="rect">
              <a:avLst/>
            </a:prstGeom>
            <a:noFill/>
            <a:ln w="9525">
              <a:solidFill>
                <a:schemeClr val="tx1"/>
              </a:solidFill>
              <a:miter lim="800000"/>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16" name="Rectangle 15">
              <a:extLst>
                <a:ext uri="{FF2B5EF4-FFF2-40B4-BE49-F238E27FC236}">
                  <a16:creationId xmlns:a16="http://schemas.microsoft.com/office/drawing/2014/main" id="{17AC74D0-0306-4902-FABC-FF2734E93ED3}"/>
                </a:ext>
              </a:extLst>
            </p:cNvPr>
            <p:cNvSpPr>
              <a:spLocks noChangeArrowheads="1"/>
            </p:cNvSpPr>
            <p:nvPr/>
          </p:nvSpPr>
          <p:spPr bwMode="auto">
            <a:xfrm>
              <a:off x="2496" y="870"/>
              <a:ext cx="2784" cy="2592"/>
            </a:xfrm>
            <a:prstGeom prst="rect">
              <a:avLst/>
            </a:prstGeom>
            <a:noFill/>
            <a:ln w="9525">
              <a:solidFill>
                <a:schemeClr val="tx1"/>
              </a:solidFill>
              <a:miter lim="800000"/>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17" name="Rectangle 16">
              <a:extLst>
                <a:ext uri="{FF2B5EF4-FFF2-40B4-BE49-F238E27FC236}">
                  <a16:creationId xmlns:a16="http://schemas.microsoft.com/office/drawing/2014/main" id="{E6C8FE70-B575-179D-EED6-E8F6F54B5706}"/>
                </a:ext>
              </a:extLst>
            </p:cNvPr>
            <p:cNvSpPr>
              <a:spLocks noChangeArrowheads="1"/>
            </p:cNvSpPr>
            <p:nvPr/>
          </p:nvSpPr>
          <p:spPr bwMode="auto">
            <a:xfrm>
              <a:off x="2496" y="2934"/>
              <a:ext cx="576" cy="528"/>
            </a:xfrm>
            <a:prstGeom prst="rect">
              <a:avLst/>
            </a:prstGeom>
            <a:noFill/>
            <a:ln w="9525">
              <a:solidFill>
                <a:schemeClr val="tx1"/>
              </a:solidFill>
              <a:miter lim="800000"/>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18" name="Rectangle 17">
              <a:extLst>
                <a:ext uri="{FF2B5EF4-FFF2-40B4-BE49-F238E27FC236}">
                  <a16:creationId xmlns:a16="http://schemas.microsoft.com/office/drawing/2014/main" id="{1F51D3AB-97C1-0F09-8FE1-B2CFE2341552}"/>
                </a:ext>
              </a:extLst>
            </p:cNvPr>
            <p:cNvSpPr>
              <a:spLocks noChangeArrowheads="1"/>
            </p:cNvSpPr>
            <p:nvPr/>
          </p:nvSpPr>
          <p:spPr bwMode="auto">
            <a:xfrm>
              <a:off x="2496" y="870"/>
              <a:ext cx="576" cy="528"/>
            </a:xfrm>
            <a:prstGeom prst="rect">
              <a:avLst/>
            </a:prstGeom>
            <a:noFill/>
            <a:ln w="9525">
              <a:solidFill>
                <a:schemeClr val="tx1"/>
              </a:solidFill>
              <a:miter lim="800000"/>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19" name="Rectangle 18">
              <a:extLst>
                <a:ext uri="{FF2B5EF4-FFF2-40B4-BE49-F238E27FC236}">
                  <a16:creationId xmlns:a16="http://schemas.microsoft.com/office/drawing/2014/main" id="{6B6CBBEE-63E3-B14B-670D-C9A924D5BEA5}"/>
                </a:ext>
              </a:extLst>
            </p:cNvPr>
            <p:cNvSpPr>
              <a:spLocks noChangeArrowheads="1"/>
            </p:cNvSpPr>
            <p:nvPr/>
          </p:nvSpPr>
          <p:spPr bwMode="auto">
            <a:xfrm>
              <a:off x="4704" y="870"/>
              <a:ext cx="576" cy="528"/>
            </a:xfrm>
            <a:prstGeom prst="rect">
              <a:avLst/>
            </a:prstGeom>
            <a:noFill/>
            <a:ln w="9525">
              <a:solidFill>
                <a:schemeClr val="tx1"/>
              </a:solidFill>
              <a:miter lim="800000"/>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0" name="Rectangle 19">
              <a:extLst>
                <a:ext uri="{FF2B5EF4-FFF2-40B4-BE49-F238E27FC236}">
                  <a16:creationId xmlns:a16="http://schemas.microsoft.com/office/drawing/2014/main" id="{BB99321F-1250-231B-C0F3-711B234DE81F}"/>
                </a:ext>
              </a:extLst>
            </p:cNvPr>
            <p:cNvSpPr>
              <a:spLocks noChangeArrowheads="1"/>
            </p:cNvSpPr>
            <p:nvPr/>
          </p:nvSpPr>
          <p:spPr bwMode="auto">
            <a:xfrm>
              <a:off x="4704" y="2934"/>
              <a:ext cx="576" cy="528"/>
            </a:xfrm>
            <a:prstGeom prst="rect">
              <a:avLst/>
            </a:prstGeom>
            <a:noFill/>
            <a:ln w="9525">
              <a:solidFill>
                <a:schemeClr val="tx1"/>
              </a:solidFill>
              <a:miter lim="800000"/>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grpSp>
      <p:pic>
        <p:nvPicPr>
          <p:cNvPr id="25" name="Picture 24">
            <a:extLst>
              <a:ext uri="{FF2B5EF4-FFF2-40B4-BE49-F238E27FC236}">
                <a16:creationId xmlns:a16="http://schemas.microsoft.com/office/drawing/2014/main" id="{8E120414-D6F0-2599-C205-0199DBD523F2}"/>
              </a:ext>
            </a:extLst>
          </p:cNvPr>
          <p:cNvPicPr>
            <a:picLocks noChangeAspect="1" noChangeArrowheads="1"/>
          </p:cNvPicPr>
          <p:nvPr/>
        </p:nvPicPr>
        <p:blipFill>
          <a:blip r:embed="rId2" cstate="print"/>
          <a:srcRect/>
          <a:stretch>
            <a:fillRect/>
          </a:stretch>
        </p:blipFill>
        <p:spPr bwMode="auto">
          <a:xfrm>
            <a:off x="7213360" y="1560513"/>
            <a:ext cx="4275137" cy="4462782"/>
          </a:xfrm>
          <a:prstGeom prst="rect">
            <a:avLst/>
          </a:prstGeom>
          <a:noFill/>
          <a:ln w="9525">
            <a:noFill/>
            <a:miter lim="800000"/>
            <a:headEnd/>
            <a:tailEnd/>
          </a:ln>
          <a:effectLst/>
        </p:spPr>
      </p:pic>
      <p:pic>
        <p:nvPicPr>
          <p:cNvPr id="26" name="Picture 25">
            <a:extLst>
              <a:ext uri="{FF2B5EF4-FFF2-40B4-BE49-F238E27FC236}">
                <a16:creationId xmlns:a16="http://schemas.microsoft.com/office/drawing/2014/main" id="{073236D6-5FD4-EBFA-F71E-7B3595C05655}"/>
              </a:ext>
            </a:extLst>
          </p:cNvPr>
          <p:cNvPicPr>
            <a:picLocks noChangeAspect="1" noChangeArrowheads="1"/>
          </p:cNvPicPr>
          <p:nvPr/>
        </p:nvPicPr>
        <p:blipFill>
          <a:blip r:embed="rId3" cstate="print"/>
          <a:srcRect/>
          <a:stretch>
            <a:fillRect/>
          </a:stretch>
        </p:blipFill>
        <p:spPr bwMode="auto">
          <a:xfrm>
            <a:off x="3602673" y="6314193"/>
            <a:ext cx="8147050" cy="476250"/>
          </a:xfrm>
          <a:prstGeom prst="rect">
            <a:avLst/>
          </a:prstGeom>
          <a:noFill/>
          <a:ln w="9525">
            <a:noFill/>
            <a:miter lim="800000"/>
            <a:headEnd/>
            <a:tailEnd/>
          </a:ln>
          <a:effectLst/>
        </p:spPr>
      </p:pic>
    </p:spTree>
    <p:extLst>
      <p:ext uri="{BB962C8B-B14F-4D97-AF65-F5344CB8AC3E}">
        <p14:creationId xmlns:p14="http://schemas.microsoft.com/office/powerpoint/2010/main" val="2953172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6EAF98B6-8E9B-5C06-8A33-D4737245C176}"/>
              </a:ext>
            </a:extLst>
          </p:cNvPr>
          <p:cNvSpPr>
            <a:spLocks noGrp="1"/>
          </p:cNvSpPr>
          <p:nvPr>
            <p:ph type="tbl" sz="quarter" idx="10"/>
          </p:nvPr>
        </p:nvSpPr>
        <p:spPr>
          <a:xfrm>
            <a:off x="593725" y="2284681"/>
            <a:ext cx="4917842" cy="626300"/>
          </a:xfrm>
        </p:spPr>
        <p:txBody>
          <a:bodyPr/>
          <a:lstStyle/>
          <a:p>
            <a:pPr marL="457200" indent="-457200">
              <a:lnSpc>
                <a:spcPct val="120000"/>
              </a:lnSpc>
            </a:pPr>
            <a:r>
              <a:rPr lang="en-US" sz="2400" dirty="0"/>
              <a:t>Linear Spatial Filtering</a:t>
            </a:r>
          </a:p>
        </p:txBody>
      </p:sp>
      <p:sp>
        <p:nvSpPr>
          <p:cNvPr id="4" name="Title 1">
            <a:extLst>
              <a:ext uri="{FF2B5EF4-FFF2-40B4-BE49-F238E27FC236}">
                <a16:creationId xmlns:a16="http://schemas.microsoft.com/office/drawing/2014/main" id="{0C06DBBC-2EFE-CB57-FEF3-AB0C57A021F1}"/>
              </a:ext>
            </a:extLst>
          </p:cNvPr>
          <p:cNvSpPr>
            <a:spLocks noGrp="1"/>
          </p:cNvSpPr>
          <p:nvPr>
            <p:ph type="title"/>
          </p:nvPr>
        </p:nvSpPr>
        <p:spPr>
          <a:xfrm>
            <a:off x="593725" y="201613"/>
            <a:ext cx="10972800" cy="1571625"/>
          </a:xfrm>
        </p:spPr>
        <p:txBody>
          <a:bodyPr anchor="b">
            <a:normAutofit/>
          </a:bodyPr>
          <a:lstStyle/>
          <a:p>
            <a:r>
              <a:rPr lang="en-US" b="1" i="0" dirty="0">
                <a:effectLst/>
              </a:rPr>
              <a:t>Spatial Filtering </a:t>
            </a:r>
            <a:r>
              <a:rPr lang="en-US" b="0" i="0" dirty="0">
                <a:effectLst/>
              </a:rPr>
              <a:t>(Neighborhood Processing)</a:t>
            </a:r>
            <a:endParaRPr lang="en-US" b="0" dirty="0"/>
          </a:p>
        </p:txBody>
      </p:sp>
      <p:sp>
        <p:nvSpPr>
          <p:cNvPr id="8" name="Table Placeholder 2">
            <a:extLst>
              <a:ext uri="{FF2B5EF4-FFF2-40B4-BE49-F238E27FC236}">
                <a16:creationId xmlns:a16="http://schemas.microsoft.com/office/drawing/2014/main" id="{03024A0E-935B-C1A8-4CAD-30E82DCB7508}"/>
              </a:ext>
            </a:extLst>
          </p:cNvPr>
          <p:cNvSpPr txBox="1">
            <a:spLocks/>
          </p:cNvSpPr>
          <p:nvPr/>
        </p:nvSpPr>
        <p:spPr>
          <a:xfrm>
            <a:off x="593725" y="5803489"/>
            <a:ext cx="11038019" cy="626300"/>
          </a:xfrm>
          <a:prstGeom prst="rect">
            <a:avLst/>
          </a:prstGeom>
        </p:spPr>
        <p:txBody>
          <a:bodyPr vert="horz" lIns="91440" tIns="45720" rIns="91440" bIns="45720" rtlCol="0">
            <a:noAutofit/>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g</a:t>
            </a:r>
            <a:r>
              <a:rPr lang="en-US" baseline="-25000" dirty="0"/>
              <a:t>5 </a:t>
            </a:r>
            <a:r>
              <a:rPr lang="en-US" dirty="0"/>
              <a:t>= </a:t>
            </a:r>
            <a:r>
              <a:rPr lang="en-US" i="1" dirty="0"/>
              <a:t>f</a:t>
            </a:r>
            <a:r>
              <a:rPr lang="en-US" baseline="-25000" dirty="0"/>
              <a:t>1</a:t>
            </a:r>
            <a:r>
              <a:rPr lang="en-US" dirty="0"/>
              <a:t>*</a:t>
            </a:r>
            <a:r>
              <a:rPr lang="en-US" i="1" dirty="0"/>
              <a:t>w</a:t>
            </a:r>
            <a:r>
              <a:rPr lang="en-US" baseline="-25000" dirty="0"/>
              <a:t>1</a:t>
            </a:r>
            <a:r>
              <a:rPr lang="en-US" dirty="0"/>
              <a:t>+ </a:t>
            </a:r>
            <a:r>
              <a:rPr lang="en-US" i="1" dirty="0"/>
              <a:t>f</a:t>
            </a:r>
            <a:r>
              <a:rPr lang="en-US" baseline="-25000" dirty="0"/>
              <a:t>2</a:t>
            </a:r>
            <a:r>
              <a:rPr lang="en-US" dirty="0"/>
              <a:t>*</a:t>
            </a:r>
            <a:r>
              <a:rPr lang="en-US" i="1" dirty="0"/>
              <a:t>w</a:t>
            </a:r>
            <a:r>
              <a:rPr lang="en-US" baseline="-25000" dirty="0"/>
              <a:t>2</a:t>
            </a:r>
            <a:r>
              <a:rPr lang="en-US" dirty="0"/>
              <a:t>+ </a:t>
            </a:r>
            <a:r>
              <a:rPr lang="en-US" i="1" dirty="0"/>
              <a:t>f</a:t>
            </a:r>
            <a:r>
              <a:rPr lang="en-US" baseline="-25000" dirty="0"/>
              <a:t>3</a:t>
            </a:r>
            <a:r>
              <a:rPr lang="en-US" dirty="0"/>
              <a:t>*</a:t>
            </a:r>
            <a:r>
              <a:rPr lang="en-US" i="1" dirty="0"/>
              <a:t>w</a:t>
            </a:r>
            <a:r>
              <a:rPr lang="en-US" baseline="-25000" dirty="0"/>
              <a:t>3</a:t>
            </a:r>
            <a:r>
              <a:rPr lang="en-US" dirty="0"/>
              <a:t>+ </a:t>
            </a:r>
            <a:r>
              <a:rPr lang="en-US" i="1" dirty="0"/>
              <a:t>f</a:t>
            </a:r>
            <a:r>
              <a:rPr lang="en-US" baseline="-25000" dirty="0"/>
              <a:t>4</a:t>
            </a:r>
            <a:r>
              <a:rPr lang="en-US" dirty="0"/>
              <a:t>*</a:t>
            </a:r>
            <a:r>
              <a:rPr lang="en-US" i="1" dirty="0"/>
              <a:t>w</a:t>
            </a:r>
            <a:r>
              <a:rPr lang="en-US" baseline="-25000" dirty="0"/>
              <a:t>4</a:t>
            </a:r>
            <a:r>
              <a:rPr lang="en-US" dirty="0"/>
              <a:t>+ </a:t>
            </a:r>
            <a:r>
              <a:rPr lang="en-US" i="1" dirty="0"/>
              <a:t>f</a:t>
            </a:r>
            <a:r>
              <a:rPr lang="en-US" baseline="-25000" dirty="0"/>
              <a:t>5</a:t>
            </a:r>
            <a:r>
              <a:rPr lang="en-US" dirty="0"/>
              <a:t>*</a:t>
            </a:r>
            <a:r>
              <a:rPr lang="en-US" i="1" dirty="0"/>
              <a:t>w</a:t>
            </a:r>
            <a:r>
              <a:rPr lang="en-US" baseline="-25000" dirty="0"/>
              <a:t>5</a:t>
            </a:r>
            <a:r>
              <a:rPr lang="en-US" dirty="0"/>
              <a:t>+ </a:t>
            </a:r>
            <a:r>
              <a:rPr lang="en-US" i="1" dirty="0"/>
              <a:t>f</a:t>
            </a:r>
            <a:r>
              <a:rPr lang="en-US" baseline="-25000" dirty="0"/>
              <a:t>6</a:t>
            </a:r>
            <a:r>
              <a:rPr lang="en-US" dirty="0"/>
              <a:t>*</a:t>
            </a:r>
            <a:r>
              <a:rPr lang="en-US" i="1" dirty="0"/>
              <a:t>w</a:t>
            </a:r>
            <a:r>
              <a:rPr lang="en-US" baseline="-25000" dirty="0"/>
              <a:t>6</a:t>
            </a:r>
            <a:r>
              <a:rPr lang="en-US" dirty="0"/>
              <a:t>+ </a:t>
            </a:r>
            <a:r>
              <a:rPr lang="en-US" i="1" dirty="0"/>
              <a:t>f</a:t>
            </a:r>
            <a:r>
              <a:rPr lang="en-US" baseline="-25000" dirty="0"/>
              <a:t>7</a:t>
            </a:r>
            <a:r>
              <a:rPr lang="en-US" dirty="0"/>
              <a:t>*</a:t>
            </a:r>
            <a:r>
              <a:rPr lang="en-US" i="1" dirty="0"/>
              <a:t>w</a:t>
            </a:r>
            <a:r>
              <a:rPr lang="en-US" baseline="-25000" dirty="0"/>
              <a:t>7</a:t>
            </a:r>
            <a:r>
              <a:rPr lang="en-US" dirty="0"/>
              <a:t>+ </a:t>
            </a:r>
            <a:r>
              <a:rPr lang="en-US" i="1" dirty="0"/>
              <a:t>f</a:t>
            </a:r>
            <a:r>
              <a:rPr lang="en-US" baseline="-25000" dirty="0"/>
              <a:t>8</a:t>
            </a:r>
            <a:r>
              <a:rPr lang="en-US" dirty="0"/>
              <a:t>*</a:t>
            </a:r>
            <a:r>
              <a:rPr lang="en-US" i="1" dirty="0"/>
              <a:t>w</a:t>
            </a:r>
            <a:r>
              <a:rPr lang="en-US" baseline="-25000" dirty="0"/>
              <a:t>8</a:t>
            </a:r>
            <a:r>
              <a:rPr lang="en-US" dirty="0"/>
              <a:t>+ </a:t>
            </a:r>
            <a:r>
              <a:rPr lang="en-US" i="1" dirty="0"/>
              <a:t>f</a:t>
            </a:r>
            <a:r>
              <a:rPr lang="en-US" baseline="-25000" dirty="0"/>
              <a:t>9</a:t>
            </a:r>
            <a:r>
              <a:rPr lang="en-US" dirty="0"/>
              <a:t>*</a:t>
            </a:r>
            <a:r>
              <a:rPr lang="en-US" i="1" dirty="0"/>
              <a:t>w</a:t>
            </a:r>
            <a:r>
              <a:rPr lang="en-US" baseline="-25000" dirty="0"/>
              <a:t>9</a:t>
            </a:r>
            <a:endParaRPr lang="en-US" dirty="0"/>
          </a:p>
        </p:txBody>
      </p:sp>
      <p:grpSp>
        <p:nvGrpSpPr>
          <p:cNvPr id="11" name="Group 10">
            <a:extLst>
              <a:ext uri="{FF2B5EF4-FFF2-40B4-BE49-F238E27FC236}">
                <a16:creationId xmlns:a16="http://schemas.microsoft.com/office/drawing/2014/main" id="{3AE877A3-5109-2C5D-9D89-8B62FF1DC5FF}"/>
              </a:ext>
            </a:extLst>
          </p:cNvPr>
          <p:cNvGrpSpPr>
            <a:grpSpLocks/>
          </p:cNvGrpSpPr>
          <p:nvPr/>
        </p:nvGrpSpPr>
        <p:grpSpPr bwMode="auto">
          <a:xfrm>
            <a:off x="6360954" y="1773238"/>
            <a:ext cx="4419601" cy="4114801"/>
            <a:chOff x="2496" y="870"/>
            <a:chExt cx="2784" cy="2592"/>
          </a:xfrm>
        </p:grpSpPr>
        <p:sp>
          <p:nvSpPr>
            <p:cNvPr id="12" name="Text Box 10">
              <a:extLst>
                <a:ext uri="{FF2B5EF4-FFF2-40B4-BE49-F238E27FC236}">
                  <a16:creationId xmlns:a16="http://schemas.microsoft.com/office/drawing/2014/main" id="{363692DC-9AD0-BD99-3640-7CE82A126309}"/>
                </a:ext>
              </a:extLst>
            </p:cNvPr>
            <p:cNvSpPr txBox="1">
              <a:spLocks noChangeArrowheads="1"/>
            </p:cNvSpPr>
            <p:nvPr/>
          </p:nvSpPr>
          <p:spPr bwMode="auto">
            <a:xfrm>
              <a:off x="2682" y="1014"/>
              <a:ext cx="1285" cy="1325"/>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sz="3200" i="1"/>
                <a:t>f</a:t>
              </a:r>
              <a:r>
                <a:rPr lang="en-US" sz="3200" baseline="-25000"/>
                <a:t>1</a:t>
              </a:r>
              <a:r>
                <a:rPr lang="en-US" sz="3200" i="1"/>
                <a:t>     f</a:t>
              </a:r>
              <a:r>
                <a:rPr lang="en-US" sz="3200" baseline="-25000"/>
                <a:t>2</a:t>
              </a:r>
              <a:r>
                <a:rPr lang="en-US" sz="3200" i="1"/>
                <a:t>     f</a:t>
              </a:r>
              <a:r>
                <a:rPr lang="en-US" sz="3200" baseline="-25000"/>
                <a:t>3</a:t>
              </a:r>
            </a:p>
            <a:p>
              <a:endParaRPr lang="en-US" sz="1800" i="1"/>
            </a:p>
            <a:p>
              <a:r>
                <a:rPr lang="en-US" sz="3200" i="1"/>
                <a:t>f</a:t>
              </a:r>
              <a:r>
                <a:rPr lang="en-US" sz="3200" baseline="-25000"/>
                <a:t>4</a:t>
              </a:r>
              <a:r>
                <a:rPr lang="en-US" sz="3200" i="1"/>
                <a:t>     f</a:t>
              </a:r>
              <a:r>
                <a:rPr lang="en-US" sz="3200" baseline="-25000"/>
                <a:t>5</a:t>
              </a:r>
              <a:r>
                <a:rPr lang="en-US" sz="3200" i="1"/>
                <a:t>     f</a:t>
              </a:r>
              <a:r>
                <a:rPr lang="en-US" sz="3200" baseline="-25000"/>
                <a:t>6</a:t>
              </a:r>
              <a:r>
                <a:rPr lang="en-US" sz="3200" i="1"/>
                <a:t> </a:t>
              </a:r>
            </a:p>
            <a:p>
              <a:endParaRPr lang="en-US" sz="1800" i="1"/>
            </a:p>
            <a:p>
              <a:r>
                <a:rPr lang="en-US" sz="3200" i="1"/>
                <a:t>f</a:t>
              </a:r>
              <a:r>
                <a:rPr lang="en-US" sz="3200" baseline="-25000"/>
                <a:t>7</a:t>
              </a:r>
              <a:r>
                <a:rPr lang="en-US" sz="3200" i="1"/>
                <a:t>     f</a:t>
              </a:r>
              <a:r>
                <a:rPr lang="en-US" sz="3200" baseline="-25000"/>
                <a:t>8</a:t>
              </a:r>
              <a:r>
                <a:rPr lang="en-US" sz="3200" i="1"/>
                <a:t>     f</a:t>
              </a:r>
              <a:r>
                <a:rPr lang="en-US" sz="3200" baseline="-25000"/>
                <a:t>9</a:t>
              </a:r>
            </a:p>
          </p:txBody>
        </p:sp>
        <p:sp>
          <p:nvSpPr>
            <p:cNvPr id="13" name="Rectangle 12">
              <a:extLst>
                <a:ext uri="{FF2B5EF4-FFF2-40B4-BE49-F238E27FC236}">
                  <a16:creationId xmlns:a16="http://schemas.microsoft.com/office/drawing/2014/main" id="{6478A355-C6FF-C067-7421-2A7467D61636}"/>
                </a:ext>
              </a:extLst>
            </p:cNvPr>
            <p:cNvSpPr>
              <a:spLocks noChangeArrowheads="1"/>
            </p:cNvSpPr>
            <p:nvPr/>
          </p:nvSpPr>
          <p:spPr bwMode="auto">
            <a:xfrm>
              <a:off x="3072" y="1398"/>
              <a:ext cx="1632" cy="1536"/>
            </a:xfrm>
            <a:prstGeom prst="rect">
              <a:avLst/>
            </a:prstGeom>
            <a:noFill/>
            <a:ln w="9525">
              <a:solidFill>
                <a:schemeClr val="tx1"/>
              </a:solidFill>
              <a:miter lim="800000"/>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14" name="Rectangle 13">
              <a:extLst>
                <a:ext uri="{FF2B5EF4-FFF2-40B4-BE49-F238E27FC236}">
                  <a16:creationId xmlns:a16="http://schemas.microsoft.com/office/drawing/2014/main" id="{07DCDD6F-8672-B5FF-91D7-8C6A146AE2FB}"/>
                </a:ext>
              </a:extLst>
            </p:cNvPr>
            <p:cNvSpPr>
              <a:spLocks noChangeArrowheads="1"/>
            </p:cNvSpPr>
            <p:nvPr/>
          </p:nvSpPr>
          <p:spPr bwMode="auto">
            <a:xfrm>
              <a:off x="3600" y="870"/>
              <a:ext cx="528" cy="2592"/>
            </a:xfrm>
            <a:prstGeom prst="rect">
              <a:avLst/>
            </a:prstGeom>
            <a:noFill/>
            <a:ln w="9525">
              <a:solidFill>
                <a:schemeClr val="tx1"/>
              </a:solidFill>
              <a:miter lim="800000"/>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15" name="Rectangle 14">
              <a:extLst>
                <a:ext uri="{FF2B5EF4-FFF2-40B4-BE49-F238E27FC236}">
                  <a16:creationId xmlns:a16="http://schemas.microsoft.com/office/drawing/2014/main" id="{91C4BDC8-DA55-84BE-303D-7CF9634D6A8F}"/>
                </a:ext>
              </a:extLst>
            </p:cNvPr>
            <p:cNvSpPr>
              <a:spLocks noChangeArrowheads="1"/>
            </p:cNvSpPr>
            <p:nvPr/>
          </p:nvSpPr>
          <p:spPr bwMode="auto">
            <a:xfrm>
              <a:off x="2496" y="1926"/>
              <a:ext cx="2784" cy="528"/>
            </a:xfrm>
            <a:prstGeom prst="rect">
              <a:avLst/>
            </a:prstGeom>
            <a:noFill/>
            <a:ln w="9525">
              <a:solidFill>
                <a:schemeClr val="tx1"/>
              </a:solidFill>
              <a:miter lim="800000"/>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16" name="Rectangle 15">
              <a:extLst>
                <a:ext uri="{FF2B5EF4-FFF2-40B4-BE49-F238E27FC236}">
                  <a16:creationId xmlns:a16="http://schemas.microsoft.com/office/drawing/2014/main" id="{17AC74D0-0306-4902-FABC-FF2734E93ED3}"/>
                </a:ext>
              </a:extLst>
            </p:cNvPr>
            <p:cNvSpPr>
              <a:spLocks noChangeArrowheads="1"/>
            </p:cNvSpPr>
            <p:nvPr/>
          </p:nvSpPr>
          <p:spPr bwMode="auto">
            <a:xfrm>
              <a:off x="2496" y="870"/>
              <a:ext cx="2784" cy="2592"/>
            </a:xfrm>
            <a:prstGeom prst="rect">
              <a:avLst/>
            </a:prstGeom>
            <a:noFill/>
            <a:ln w="9525">
              <a:solidFill>
                <a:schemeClr val="tx1"/>
              </a:solidFill>
              <a:miter lim="800000"/>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17" name="Rectangle 16">
              <a:extLst>
                <a:ext uri="{FF2B5EF4-FFF2-40B4-BE49-F238E27FC236}">
                  <a16:creationId xmlns:a16="http://schemas.microsoft.com/office/drawing/2014/main" id="{E6C8FE70-B575-179D-EED6-E8F6F54B5706}"/>
                </a:ext>
              </a:extLst>
            </p:cNvPr>
            <p:cNvSpPr>
              <a:spLocks noChangeArrowheads="1"/>
            </p:cNvSpPr>
            <p:nvPr/>
          </p:nvSpPr>
          <p:spPr bwMode="auto">
            <a:xfrm>
              <a:off x="2496" y="2934"/>
              <a:ext cx="576" cy="528"/>
            </a:xfrm>
            <a:prstGeom prst="rect">
              <a:avLst/>
            </a:prstGeom>
            <a:noFill/>
            <a:ln w="9525">
              <a:solidFill>
                <a:schemeClr val="tx1"/>
              </a:solidFill>
              <a:miter lim="800000"/>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18" name="Rectangle 17">
              <a:extLst>
                <a:ext uri="{FF2B5EF4-FFF2-40B4-BE49-F238E27FC236}">
                  <a16:creationId xmlns:a16="http://schemas.microsoft.com/office/drawing/2014/main" id="{1F51D3AB-97C1-0F09-8FE1-B2CFE2341552}"/>
                </a:ext>
              </a:extLst>
            </p:cNvPr>
            <p:cNvSpPr>
              <a:spLocks noChangeArrowheads="1"/>
            </p:cNvSpPr>
            <p:nvPr/>
          </p:nvSpPr>
          <p:spPr bwMode="auto">
            <a:xfrm>
              <a:off x="2496" y="870"/>
              <a:ext cx="576" cy="528"/>
            </a:xfrm>
            <a:prstGeom prst="rect">
              <a:avLst/>
            </a:prstGeom>
            <a:noFill/>
            <a:ln w="9525">
              <a:solidFill>
                <a:schemeClr val="tx1"/>
              </a:solidFill>
              <a:miter lim="800000"/>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19" name="Rectangle 18">
              <a:extLst>
                <a:ext uri="{FF2B5EF4-FFF2-40B4-BE49-F238E27FC236}">
                  <a16:creationId xmlns:a16="http://schemas.microsoft.com/office/drawing/2014/main" id="{6B6CBBEE-63E3-B14B-670D-C9A924D5BEA5}"/>
                </a:ext>
              </a:extLst>
            </p:cNvPr>
            <p:cNvSpPr>
              <a:spLocks noChangeArrowheads="1"/>
            </p:cNvSpPr>
            <p:nvPr/>
          </p:nvSpPr>
          <p:spPr bwMode="auto">
            <a:xfrm>
              <a:off x="4704" y="870"/>
              <a:ext cx="576" cy="528"/>
            </a:xfrm>
            <a:prstGeom prst="rect">
              <a:avLst/>
            </a:prstGeom>
            <a:noFill/>
            <a:ln w="9525">
              <a:solidFill>
                <a:schemeClr val="tx1"/>
              </a:solidFill>
              <a:miter lim="800000"/>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0" name="Rectangle 19">
              <a:extLst>
                <a:ext uri="{FF2B5EF4-FFF2-40B4-BE49-F238E27FC236}">
                  <a16:creationId xmlns:a16="http://schemas.microsoft.com/office/drawing/2014/main" id="{BB99321F-1250-231B-C0F3-711B234DE81F}"/>
                </a:ext>
              </a:extLst>
            </p:cNvPr>
            <p:cNvSpPr>
              <a:spLocks noChangeArrowheads="1"/>
            </p:cNvSpPr>
            <p:nvPr/>
          </p:nvSpPr>
          <p:spPr bwMode="auto">
            <a:xfrm>
              <a:off x="4704" y="2934"/>
              <a:ext cx="576" cy="528"/>
            </a:xfrm>
            <a:prstGeom prst="rect">
              <a:avLst/>
            </a:prstGeom>
            <a:noFill/>
            <a:ln w="9525">
              <a:solidFill>
                <a:schemeClr val="tx1"/>
              </a:solidFill>
              <a:miter lim="800000"/>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grpSp>
      <p:graphicFrame>
        <p:nvGraphicFramePr>
          <p:cNvPr id="23" name="Table 22">
            <a:extLst>
              <a:ext uri="{FF2B5EF4-FFF2-40B4-BE49-F238E27FC236}">
                <a16:creationId xmlns:a16="http://schemas.microsoft.com/office/drawing/2014/main" id="{6DFA86DE-6FEF-D3FF-9F02-5A73CDF52E13}"/>
              </a:ext>
            </a:extLst>
          </p:cNvPr>
          <p:cNvGraphicFramePr>
            <a:graphicFrameLocks noGrp="1"/>
          </p:cNvGraphicFramePr>
          <p:nvPr/>
        </p:nvGraphicFramePr>
        <p:xfrm>
          <a:off x="7262012" y="1713131"/>
          <a:ext cx="4493750" cy="3174280"/>
        </p:xfrm>
        <a:graphic>
          <a:graphicData uri="http://schemas.openxmlformats.org/drawingml/2006/table">
            <a:tbl>
              <a:tblPr firstRow="1" bandRow="1">
                <a:tableStyleId>{D7AC3CCA-C797-4891-BE02-D94E43425B78}</a:tableStyleId>
              </a:tblPr>
              <a:tblGrid>
                <a:gridCol w="898750">
                  <a:extLst>
                    <a:ext uri="{9D8B030D-6E8A-4147-A177-3AD203B41FA5}">
                      <a16:colId xmlns:a16="http://schemas.microsoft.com/office/drawing/2014/main" val="3929346693"/>
                    </a:ext>
                  </a:extLst>
                </a:gridCol>
                <a:gridCol w="898750">
                  <a:extLst>
                    <a:ext uri="{9D8B030D-6E8A-4147-A177-3AD203B41FA5}">
                      <a16:colId xmlns:a16="http://schemas.microsoft.com/office/drawing/2014/main" val="1640825923"/>
                    </a:ext>
                  </a:extLst>
                </a:gridCol>
                <a:gridCol w="898750">
                  <a:extLst>
                    <a:ext uri="{9D8B030D-6E8A-4147-A177-3AD203B41FA5}">
                      <a16:colId xmlns:a16="http://schemas.microsoft.com/office/drawing/2014/main" val="1924033263"/>
                    </a:ext>
                  </a:extLst>
                </a:gridCol>
                <a:gridCol w="898750">
                  <a:extLst>
                    <a:ext uri="{9D8B030D-6E8A-4147-A177-3AD203B41FA5}">
                      <a16:colId xmlns:a16="http://schemas.microsoft.com/office/drawing/2014/main" val="2717083939"/>
                    </a:ext>
                  </a:extLst>
                </a:gridCol>
                <a:gridCol w="898750">
                  <a:extLst>
                    <a:ext uri="{9D8B030D-6E8A-4147-A177-3AD203B41FA5}">
                      <a16:colId xmlns:a16="http://schemas.microsoft.com/office/drawing/2014/main" val="849888578"/>
                    </a:ext>
                  </a:extLst>
                </a:gridCol>
              </a:tblGrid>
              <a:tr h="634856">
                <a:tc>
                  <a:txBody>
                    <a:bodyPr/>
                    <a:lstStyle/>
                    <a:p>
                      <a:pPr algn="ctr"/>
                      <a:r>
                        <a:rPr lang="en-US" sz="3200" i="1" dirty="0"/>
                        <a:t>f</a:t>
                      </a:r>
                      <a:r>
                        <a:rPr lang="en-US" sz="3200" baseline="-25000" dirty="0"/>
                        <a:t>1</a:t>
                      </a:r>
                      <a:endParaRPr lang="en-US" sz="3200" dirty="0"/>
                    </a:p>
                  </a:txBody>
                  <a:tcPr/>
                </a:tc>
                <a:tc>
                  <a:txBody>
                    <a:bodyPr/>
                    <a:lstStyle/>
                    <a:p>
                      <a:pPr algn="ctr"/>
                      <a:r>
                        <a:rPr lang="en-US" sz="3200" i="1" dirty="0"/>
                        <a:t>f</a:t>
                      </a:r>
                      <a:r>
                        <a:rPr lang="en-US" sz="3200" i="1" baseline="-25000" dirty="0"/>
                        <a:t>2</a:t>
                      </a:r>
                      <a:endParaRPr lang="en-US" sz="3200" dirty="0"/>
                    </a:p>
                  </a:txBody>
                  <a:tcPr/>
                </a:tc>
                <a:tc>
                  <a:txBody>
                    <a:bodyPr/>
                    <a:lstStyle/>
                    <a:p>
                      <a:pPr algn="ctr"/>
                      <a:r>
                        <a:rPr lang="en-US" sz="3200" i="1" dirty="0"/>
                        <a:t>f</a:t>
                      </a:r>
                      <a:r>
                        <a:rPr lang="en-US" sz="3200" i="1" baseline="-25000" dirty="0"/>
                        <a:t>3</a:t>
                      </a:r>
                      <a:endParaRPr lang="en-US" sz="3200"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49090448"/>
                  </a:ext>
                </a:extLst>
              </a:tr>
              <a:tr h="634856">
                <a:tc>
                  <a:txBody>
                    <a:bodyPr/>
                    <a:lstStyle/>
                    <a:p>
                      <a:pPr algn="ctr"/>
                      <a:r>
                        <a:rPr lang="en-US" sz="3200" i="1" dirty="0"/>
                        <a:t>f</a:t>
                      </a:r>
                      <a:r>
                        <a:rPr lang="en-US" sz="3200" i="1" baseline="-25000" dirty="0"/>
                        <a:t>4</a:t>
                      </a:r>
                      <a:endParaRPr lang="en-US" sz="3200" dirty="0"/>
                    </a:p>
                  </a:txBody>
                  <a:tcPr/>
                </a:tc>
                <a:tc>
                  <a:txBody>
                    <a:bodyPr/>
                    <a:lstStyle/>
                    <a:p>
                      <a:pPr algn="ctr"/>
                      <a:r>
                        <a:rPr lang="en-US" sz="3200" i="1" dirty="0"/>
                        <a:t>f</a:t>
                      </a:r>
                      <a:r>
                        <a:rPr lang="en-US" sz="3200" i="1" baseline="-25000" dirty="0"/>
                        <a:t>5</a:t>
                      </a:r>
                      <a:endParaRPr lang="en-US" sz="3200" dirty="0"/>
                    </a:p>
                  </a:txBody>
                  <a:tcPr/>
                </a:tc>
                <a:tc>
                  <a:txBody>
                    <a:bodyPr/>
                    <a:lstStyle/>
                    <a:p>
                      <a:pPr algn="ctr"/>
                      <a:r>
                        <a:rPr lang="en-US" sz="3200" i="1" dirty="0"/>
                        <a:t>f</a:t>
                      </a:r>
                      <a:r>
                        <a:rPr lang="en-US" sz="3200" i="1" baseline="-25000" dirty="0"/>
                        <a:t>6</a:t>
                      </a:r>
                      <a:endParaRPr lang="en-US" sz="3200"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24818270"/>
                  </a:ext>
                </a:extLst>
              </a:tr>
              <a:tr h="634856">
                <a:tc>
                  <a:txBody>
                    <a:bodyPr/>
                    <a:lstStyle/>
                    <a:p>
                      <a:pPr algn="ctr"/>
                      <a:r>
                        <a:rPr lang="en-US" sz="3200" i="1" dirty="0"/>
                        <a:t>f</a:t>
                      </a:r>
                      <a:r>
                        <a:rPr lang="en-US" sz="3200" i="1" baseline="-25000" dirty="0"/>
                        <a:t>7</a:t>
                      </a:r>
                      <a:endParaRPr lang="en-US" sz="3200" dirty="0"/>
                    </a:p>
                  </a:txBody>
                  <a:tcPr/>
                </a:tc>
                <a:tc>
                  <a:txBody>
                    <a:bodyPr/>
                    <a:lstStyle/>
                    <a:p>
                      <a:pPr algn="ctr"/>
                      <a:r>
                        <a:rPr lang="en-US" sz="3200" i="1" dirty="0"/>
                        <a:t>f</a:t>
                      </a:r>
                      <a:r>
                        <a:rPr lang="en-US" sz="3200" i="1" baseline="-25000" dirty="0"/>
                        <a:t>8</a:t>
                      </a:r>
                      <a:endParaRPr lang="en-US" sz="3200" dirty="0"/>
                    </a:p>
                  </a:txBody>
                  <a:tcPr/>
                </a:tc>
                <a:tc>
                  <a:txBody>
                    <a:bodyPr/>
                    <a:lstStyle/>
                    <a:p>
                      <a:pPr algn="ctr"/>
                      <a:r>
                        <a:rPr lang="en-US" sz="3200" i="1" dirty="0"/>
                        <a:t>f</a:t>
                      </a:r>
                      <a:r>
                        <a:rPr lang="en-US" sz="3200" i="1" baseline="-25000" dirty="0"/>
                        <a:t>9</a:t>
                      </a:r>
                      <a:endParaRPr lang="en-US" sz="3200"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47594776"/>
                  </a:ext>
                </a:extLst>
              </a:tr>
              <a:tr h="634856">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92169165"/>
                  </a:ext>
                </a:extLst>
              </a:tr>
              <a:tr h="634856">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16542778"/>
                  </a:ext>
                </a:extLst>
              </a:tr>
            </a:tbl>
          </a:graphicData>
        </a:graphic>
      </p:graphicFrame>
      <p:graphicFrame>
        <p:nvGraphicFramePr>
          <p:cNvPr id="24" name="Table 23">
            <a:extLst>
              <a:ext uri="{FF2B5EF4-FFF2-40B4-BE49-F238E27FC236}">
                <a16:creationId xmlns:a16="http://schemas.microsoft.com/office/drawing/2014/main" id="{8FCC0DA4-7091-7479-F5A1-B8FF74C99B2C}"/>
              </a:ext>
            </a:extLst>
          </p:cNvPr>
          <p:cNvGraphicFramePr>
            <a:graphicFrameLocks noGrp="1"/>
          </p:cNvGraphicFramePr>
          <p:nvPr/>
        </p:nvGraphicFramePr>
        <p:xfrm>
          <a:off x="4296313" y="2869303"/>
          <a:ext cx="2769417" cy="1892583"/>
        </p:xfrm>
        <a:graphic>
          <a:graphicData uri="http://schemas.openxmlformats.org/drawingml/2006/table">
            <a:tbl>
              <a:tblPr firstRow="1" bandRow="1">
                <a:tableStyleId>{D7AC3CCA-C797-4891-BE02-D94E43425B78}</a:tableStyleId>
              </a:tblPr>
              <a:tblGrid>
                <a:gridCol w="923139">
                  <a:extLst>
                    <a:ext uri="{9D8B030D-6E8A-4147-A177-3AD203B41FA5}">
                      <a16:colId xmlns:a16="http://schemas.microsoft.com/office/drawing/2014/main" val="2178465431"/>
                    </a:ext>
                  </a:extLst>
                </a:gridCol>
                <a:gridCol w="923139">
                  <a:extLst>
                    <a:ext uri="{9D8B030D-6E8A-4147-A177-3AD203B41FA5}">
                      <a16:colId xmlns:a16="http://schemas.microsoft.com/office/drawing/2014/main" val="600570918"/>
                    </a:ext>
                  </a:extLst>
                </a:gridCol>
                <a:gridCol w="923139">
                  <a:extLst>
                    <a:ext uri="{9D8B030D-6E8A-4147-A177-3AD203B41FA5}">
                      <a16:colId xmlns:a16="http://schemas.microsoft.com/office/drawing/2014/main" val="99488166"/>
                    </a:ext>
                  </a:extLst>
                </a:gridCol>
              </a:tblGrid>
              <a:tr h="630861">
                <a:tc>
                  <a:txBody>
                    <a:bodyPr/>
                    <a:lstStyle/>
                    <a:p>
                      <a:pPr algn="ctr"/>
                      <a:r>
                        <a:rPr lang="en-US" sz="2800" i="1" dirty="0"/>
                        <a:t>w</a:t>
                      </a:r>
                      <a:r>
                        <a:rPr lang="en-US" sz="2800" baseline="-25000" dirty="0"/>
                        <a:t>1</a:t>
                      </a:r>
                      <a:endParaRPr lang="en-US" sz="2800" dirty="0"/>
                    </a:p>
                  </a:txBody>
                  <a:tcPr/>
                </a:tc>
                <a:tc>
                  <a:txBody>
                    <a:bodyPr/>
                    <a:lstStyle/>
                    <a:p>
                      <a:pPr algn="ctr"/>
                      <a:r>
                        <a:rPr lang="en-US" sz="2800" i="1" dirty="0"/>
                        <a:t>w</a:t>
                      </a:r>
                      <a:r>
                        <a:rPr lang="en-US" sz="2800" baseline="-25000" dirty="0"/>
                        <a:t>2</a:t>
                      </a:r>
                      <a:endParaRPr lang="en-US" sz="2800" dirty="0"/>
                    </a:p>
                  </a:txBody>
                  <a:tcPr/>
                </a:tc>
                <a:tc>
                  <a:txBody>
                    <a:bodyPr/>
                    <a:lstStyle/>
                    <a:p>
                      <a:pPr algn="ctr"/>
                      <a:r>
                        <a:rPr lang="en-US" sz="2800" i="1" dirty="0"/>
                        <a:t>w</a:t>
                      </a:r>
                      <a:r>
                        <a:rPr lang="en-US" sz="2800" baseline="-25000" dirty="0"/>
                        <a:t>3</a:t>
                      </a:r>
                      <a:endParaRPr lang="en-US" sz="2800" dirty="0"/>
                    </a:p>
                  </a:txBody>
                  <a:tcPr/>
                </a:tc>
                <a:extLst>
                  <a:ext uri="{0D108BD9-81ED-4DB2-BD59-A6C34878D82A}">
                    <a16:rowId xmlns:a16="http://schemas.microsoft.com/office/drawing/2014/main" val="2302097508"/>
                  </a:ext>
                </a:extLst>
              </a:tr>
              <a:tr h="630861">
                <a:tc>
                  <a:txBody>
                    <a:bodyPr/>
                    <a:lstStyle/>
                    <a:p>
                      <a:pPr algn="ctr"/>
                      <a:r>
                        <a:rPr lang="en-US" sz="2800" i="1" dirty="0"/>
                        <a:t>w</a:t>
                      </a:r>
                      <a:r>
                        <a:rPr lang="en-US" sz="2800" baseline="-25000" dirty="0"/>
                        <a:t>4</a:t>
                      </a:r>
                      <a:endParaRPr lang="en-US" sz="2800" dirty="0"/>
                    </a:p>
                  </a:txBody>
                  <a:tcPr/>
                </a:tc>
                <a:tc>
                  <a:txBody>
                    <a:bodyPr/>
                    <a:lstStyle/>
                    <a:p>
                      <a:pPr algn="ctr"/>
                      <a:r>
                        <a:rPr lang="en-US" sz="2800" i="1" dirty="0"/>
                        <a:t>w</a:t>
                      </a:r>
                      <a:r>
                        <a:rPr lang="en-US" sz="2800" i="1" baseline="-25000" dirty="0"/>
                        <a:t>5</a:t>
                      </a:r>
                      <a:endParaRPr lang="en-US" sz="2800" dirty="0"/>
                    </a:p>
                  </a:txBody>
                  <a:tcPr/>
                </a:tc>
                <a:tc>
                  <a:txBody>
                    <a:bodyPr/>
                    <a:lstStyle/>
                    <a:p>
                      <a:pPr algn="ctr"/>
                      <a:r>
                        <a:rPr lang="en-US" sz="2800" i="1" dirty="0"/>
                        <a:t>w</a:t>
                      </a:r>
                      <a:r>
                        <a:rPr lang="en-US" sz="2800" i="1" baseline="-25000" dirty="0"/>
                        <a:t>6</a:t>
                      </a:r>
                      <a:endParaRPr lang="en-US" sz="2800" dirty="0"/>
                    </a:p>
                  </a:txBody>
                  <a:tcPr/>
                </a:tc>
                <a:extLst>
                  <a:ext uri="{0D108BD9-81ED-4DB2-BD59-A6C34878D82A}">
                    <a16:rowId xmlns:a16="http://schemas.microsoft.com/office/drawing/2014/main" val="4219644469"/>
                  </a:ext>
                </a:extLst>
              </a:tr>
              <a:tr h="630861">
                <a:tc>
                  <a:txBody>
                    <a:bodyPr/>
                    <a:lstStyle/>
                    <a:p>
                      <a:pPr algn="ctr"/>
                      <a:r>
                        <a:rPr lang="en-US" sz="2800" i="1" dirty="0"/>
                        <a:t>w</a:t>
                      </a:r>
                      <a:r>
                        <a:rPr lang="en-US" sz="2800" i="1" baseline="-25000" dirty="0"/>
                        <a:t>7</a:t>
                      </a:r>
                      <a:endParaRPr lang="en-US" sz="2800" dirty="0"/>
                    </a:p>
                  </a:txBody>
                  <a:tcPr/>
                </a:tc>
                <a:tc>
                  <a:txBody>
                    <a:bodyPr/>
                    <a:lstStyle/>
                    <a:p>
                      <a:pPr algn="ctr"/>
                      <a:r>
                        <a:rPr lang="en-US" sz="2800" i="1" dirty="0"/>
                        <a:t>w</a:t>
                      </a:r>
                      <a:r>
                        <a:rPr lang="en-US" sz="2800" i="1" baseline="-25000" dirty="0"/>
                        <a:t>8</a:t>
                      </a:r>
                      <a:endParaRPr lang="en-US" sz="2800" dirty="0"/>
                    </a:p>
                  </a:txBody>
                  <a:tcPr/>
                </a:tc>
                <a:tc>
                  <a:txBody>
                    <a:bodyPr/>
                    <a:lstStyle/>
                    <a:p>
                      <a:pPr algn="ctr"/>
                      <a:r>
                        <a:rPr lang="en-US" sz="2800" i="1" dirty="0"/>
                        <a:t>w</a:t>
                      </a:r>
                      <a:r>
                        <a:rPr lang="en-US" sz="2800" i="1" baseline="-25000" dirty="0"/>
                        <a:t>9</a:t>
                      </a:r>
                      <a:endParaRPr lang="en-US" sz="2800" dirty="0"/>
                    </a:p>
                  </a:txBody>
                  <a:tcPr/>
                </a:tc>
                <a:extLst>
                  <a:ext uri="{0D108BD9-81ED-4DB2-BD59-A6C34878D82A}">
                    <a16:rowId xmlns:a16="http://schemas.microsoft.com/office/drawing/2014/main" val="2341482106"/>
                  </a:ext>
                </a:extLst>
              </a:tr>
            </a:tbl>
          </a:graphicData>
        </a:graphic>
      </p:graphicFrame>
    </p:spTree>
    <p:extLst>
      <p:ext uri="{BB962C8B-B14F-4D97-AF65-F5344CB8AC3E}">
        <p14:creationId xmlns:p14="http://schemas.microsoft.com/office/powerpoint/2010/main" val="214048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06DBBC-2EFE-CB57-FEF3-AB0C57A021F1}"/>
              </a:ext>
            </a:extLst>
          </p:cNvPr>
          <p:cNvSpPr>
            <a:spLocks noGrp="1"/>
          </p:cNvSpPr>
          <p:nvPr>
            <p:ph type="title"/>
          </p:nvPr>
        </p:nvSpPr>
        <p:spPr>
          <a:xfrm>
            <a:off x="593725" y="201613"/>
            <a:ext cx="10972800" cy="1571625"/>
          </a:xfrm>
        </p:spPr>
        <p:txBody>
          <a:bodyPr anchor="b">
            <a:normAutofit/>
          </a:bodyPr>
          <a:lstStyle/>
          <a:p>
            <a:r>
              <a:rPr lang="en-US" b="1" i="0" dirty="0">
                <a:effectLst/>
              </a:rPr>
              <a:t>Spatial Filtering </a:t>
            </a:r>
            <a:r>
              <a:rPr lang="en-US" b="0" i="0" dirty="0">
                <a:effectLst/>
              </a:rPr>
              <a:t>(Neighborhood Processing)</a:t>
            </a:r>
            <a:endParaRPr lang="en-US" b="0" dirty="0"/>
          </a:p>
        </p:txBody>
      </p:sp>
      <p:pic>
        <p:nvPicPr>
          <p:cNvPr id="9" name="Picture 8" descr="A screenshot of a computer&#10;&#10;Description automatically generated">
            <a:extLst>
              <a:ext uri="{FF2B5EF4-FFF2-40B4-BE49-F238E27FC236}">
                <a16:creationId xmlns:a16="http://schemas.microsoft.com/office/drawing/2014/main" id="{3A671779-8F7A-0A5A-B2A1-FBB8C92C2477}"/>
              </a:ext>
            </a:extLst>
          </p:cNvPr>
          <p:cNvPicPr>
            <a:picLocks noChangeAspect="1"/>
          </p:cNvPicPr>
          <p:nvPr/>
        </p:nvPicPr>
        <p:blipFill rotWithShape="1">
          <a:blip r:embed="rId2">
            <a:extLst>
              <a:ext uri="{28A0092B-C50C-407E-A947-70E740481C1C}">
                <a14:useLocalDpi xmlns:a14="http://schemas.microsoft.com/office/drawing/2010/main" val="0"/>
              </a:ext>
            </a:extLst>
          </a:blip>
          <a:srcRect l="35196" t="25727" r="9670" b="17058"/>
          <a:stretch/>
        </p:blipFill>
        <p:spPr>
          <a:xfrm>
            <a:off x="2667699" y="2245339"/>
            <a:ext cx="7906484" cy="4507800"/>
          </a:xfrm>
          <a:prstGeom prst="rect">
            <a:avLst/>
          </a:prstGeom>
        </p:spPr>
      </p:pic>
    </p:spTree>
    <p:extLst>
      <p:ext uri="{BB962C8B-B14F-4D97-AF65-F5344CB8AC3E}">
        <p14:creationId xmlns:p14="http://schemas.microsoft.com/office/powerpoint/2010/main" val="1985627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06DBBC-2EFE-CB57-FEF3-AB0C57A021F1}"/>
              </a:ext>
            </a:extLst>
          </p:cNvPr>
          <p:cNvSpPr>
            <a:spLocks noGrp="1"/>
          </p:cNvSpPr>
          <p:nvPr>
            <p:ph type="title"/>
          </p:nvPr>
        </p:nvSpPr>
        <p:spPr>
          <a:xfrm>
            <a:off x="593725" y="201613"/>
            <a:ext cx="10972800" cy="1571625"/>
          </a:xfrm>
        </p:spPr>
        <p:txBody>
          <a:bodyPr anchor="b">
            <a:normAutofit/>
          </a:bodyPr>
          <a:lstStyle/>
          <a:p>
            <a:r>
              <a:rPr lang="en-US" b="1" i="0" dirty="0">
                <a:effectLst/>
              </a:rPr>
              <a:t>Spatial Filtering </a:t>
            </a:r>
            <a:r>
              <a:rPr lang="en-US" b="0" i="0" dirty="0">
                <a:effectLst/>
              </a:rPr>
              <a:t>(Neighborhood Processing)</a:t>
            </a:r>
            <a:endParaRPr lang="en-US" b="0" dirty="0"/>
          </a:p>
        </p:txBody>
      </p:sp>
      <p:pic>
        <p:nvPicPr>
          <p:cNvPr id="3" name="Picture 2" descr="A screenshot of a computer&#10;&#10;Description automatically generated">
            <a:extLst>
              <a:ext uri="{FF2B5EF4-FFF2-40B4-BE49-F238E27FC236}">
                <a16:creationId xmlns:a16="http://schemas.microsoft.com/office/drawing/2014/main" id="{5C661472-B4ED-CC2B-E87F-D44C90C4AEBC}"/>
              </a:ext>
            </a:extLst>
          </p:cNvPr>
          <p:cNvPicPr>
            <a:picLocks noChangeAspect="1"/>
          </p:cNvPicPr>
          <p:nvPr/>
        </p:nvPicPr>
        <p:blipFill rotWithShape="1">
          <a:blip r:embed="rId2">
            <a:extLst>
              <a:ext uri="{28A0092B-C50C-407E-A947-70E740481C1C}">
                <a14:useLocalDpi xmlns:a14="http://schemas.microsoft.com/office/drawing/2010/main" val="0"/>
              </a:ext>
            </a:extLst>
          </a:blip>
          <a:srcRect l="50986" t="22263" r="10481" b="15352"/>
          <a:stretch/>
        </p:blipFill>
        <p:spPr>
          <a:xfrm>
            <a:off x="3514988" y="1620370"/>
            <a:ext cx="6904140" cy="5036017"/>
          </a:xfrm>
          <a:prstGeom prst="rect">
            <a:avLst/>
          </a:prstGeom>
        </p:spPr>
      </p:pic>
    </p:spTree>
    <p:extLst>
      <p:ext uri="{BB962C8B-B14F-4D97-AF65-F5344CB8AC3E}">
        <p14:creationId xmlns:p14="http://schemas.microsoft.com/office/powerpoint/2010/main" val="32144418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06DBBC-2EFE-CB57-FEF3-AB0C57A021F1}"/>
              </a:ext>
            </a:extLst>
          </p:cNvPr>
          <p:cNvSpPr>
            <a:spLocks noGrp="1"/>
          </p:cNvSpPr>
          <p:nvPr>
            <p:ph type="title"/>
          </p:nvPr>
        </p:nvSpPr>
        <p:spPr>
          <a:xfrm>
            <a:off x="593725" y="201613"/>
            <a:ext cx="10972800" cy="1571625"/>
          </a:xfrm>
        </p:spPr>
        <p:txBody>
          <a:bodyPr anchor="b">
            <a:normAutofit/>
          </a:bodyPr>
          <a:lstStyle/>
          <a:p>
            <a:r>
              <a:rPr lang="en-US" b="1" i="0" dirty="0">
                <a:effectLst/>
              </a:rPr>
              <a:t>Spatial Filtering </a:t>
            </a:r>
            <a:r>
              <a:rPr lang="en-US" b="0" i="0" dirty="0">
                <a:effectLst/>
              </a:rPr>
              <a:t>(Neighborhood Processing)</a:t>
            </a:r>
            <a:endParaRPr lang="en-US" b="0" dirty="0"/>
          </a:p>
        </p:txBody>
      </p:sp>
      <p:pic>
        <p:nvPicPr>
          <p:cNvPr id="5" name="Picture 4" descr="A screenshot of a computer&#10;&#10;Description automatically generated">
            <a:extLst>
              <a:ext uri="{FF2B5EF4-FFF2-40B4-BE49-F238E27FC236}">
                <a16:creationId xmlns:a16="http://schemas.microsoft.com/office/drawing/2014/main" id="{CEAC33BE-9C1C-8A29-1FE5-3A22C0F6F1D4}"/>
              </a:ext>
            </a:extLst>
          </p:cNvPr>
          <p:cNvPicPr>
            <a:picLocks noChangeAspect="1"/>
          </p:cNvPicPr>
          <p:nvPr/>
        </p:nvPicPr>
        <p:blipFill rotWithShape="1">
          <a:blip r:embed="rId2">
            <a:extLst>
              <a:ext uri="{28A0092B-C50C-407E-A947-70E740481C1C}">
                <a14:useLocalDpi xmlns:a14="http://schemas.microsoft.com/office/drawing/2010/main" val="0"/>
              </a:ext>
            </a:extLst>
          </a:blip>
          <a:srcRect l="34616" t="22271" r="9753" b="10036"/>
          <a:stretch/>
        </p:blipFill>
        <p:spPr>
          <a:xfrm>
            <a:off x="2547824" y="1773238"/>
            <a:ext cx="7339754" cy="5023654"/>
          </a:xfrm>
          <a:prstGeom prst="rect">
            <a:avLst/>
          </a:prstGeom>
        </p:spPr>
      </p:pic>
    </p:spTree>
    <p:extLst>
      <p:ext uri="{BB962C8B-B14F-4D97-AF65-F5344CB8AC3E}">
        <p14:creationId xmlns:p14="http://schemas.microsoft.com/office/powerpoint/2010/main" val="14316551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06DBBC-2EFE-CB57-FEF3-AB0C57A021F1}"/>
              </a:ext>
            </a:extLst>
          </p:cNvPr>
          <p:cNvSpPr>
            <a:spLocks noGrp="1"/>
          </p:cNvSpPr>
          <p:nvPr>
            <p:ph type="title"/>
          </p:nvPr>
        </p:nvSpPr>
        <p:spPr>
          <a:xfrm>
            <a:off x="593725" y="201613"/>
            <a:ext cx="10972800" cy="1571625"/>
          </a:xfrm>
        </p:spPr>
        <p:txBody>
          <a:bodyPr anchor="b">
            <a:normAutofit/>
          </a:bodyPr>
          <a:lstStyle/>
          <a:p>
            <a:r>
              <a:rPr lang="en-US" b="1" i="0" dirty="0">
                <a:effectLst/>
              </a:rPr>
              <a:t>Spatial Filtering </a:t>
            </a:r>
            <a:r>
              <a:rPr lang="en-US" b="0" i="0" dirty="0">
                <a:effectLst/>
              </a:rPr>
              <a:t>(Neighborhood Processing)</a:t>
            </a:r>
            <a:endParaRPr lang="en-US" b="0" dirty="0"/>
          </a:p>
        </p:txBody>
      </p:sp>
      <p:pic>
        <p:nvPicPr>
          <p:cNvPr id="3" name="Picture 2" descr="A screenshot of a computer&#10;&#10;Description automatically generated">
            <a:extLst>
              <a:ext uri="{FF2B5EF4-FFF2-40B4-BE49-F238E27FC236}">
                <a16:creationId xmlns:a16="http://schemas.microsoft.com/office/drawing/2014/main" id="{FBD63724-EAAC-59E6-608A-AB291943722E}"/>
              </a:ext>
            </a:extLst>
          </p:cNvPr>
          <p:cNvPicPr>
            <a:picLocks noChangeAspect="1"/>
          </p:cNvPicPr>
          <p:nvPr/>
        </p:nvPicPr>
        <p:blipFill rotWithShape="1">
          <a:blip r:embed="rId2">
            <a:extLst>
              <a:ext uri="{28A0092B-C50C-407E-A947-70E740481C1C}">
                <a14:useLocalDpi xmlns:a14="http://schemas.microsoft.com/office/drawing/2010/main" val="0"/>
              </a:ext>
            </a:extLst>
          </a:blip>
          <a:srcRect l="34780" t="22271" r="10000" b="9303"/>
          <a:stretch/>
        </p:blipFill>
        <p:spPr>
          <a:xfrm>
            <a:off x="2592525" y="1773238"/>
            <a:ext cx="7295054" cy="5084762"/>
          </a:xfrm>
          <a:prstGeom prst="rect">
            <a:avLst/>
          </a:prstGeom>
        </p:spPr>
      </p:pic>
    </p:spTree>
    <p:extLst>
      <p:ext uri="{BB962C8B-B14F-4D97-AF65-F5344CB8AC3E}">
        <p14:creationId xmlns:p14="http://schemas.microsoft.com/office/powerpoint/2010/main" val="3575477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06DBBC-2EFE-CB57-FEF3-AB0C57A021F1}"/>
              </a:ext>
            </a:extLst>
          </p:cNvPr>
          <p:cNvSpPr>
            <a:spLocks noGrp="1"/>
          </p:cNvSpPr>
          <p:nvPr>
            <p:ph type="title"/>
          </p:nvPr>
        </p:nvSpPr>
        <p:spPr>
          <a:xfrm>
            <a:off x="593725" y="201613"/>
            <a:ext cx="10972800" cy="1571625"/>
          </a:xfrm>
        </p:spPr>
        <p:txBody>
          <a:bodyPr anchor="b">
            <a:normAutofit/>
          </a:bodyPr>
          <a:lstStyle/>
          <a:p>
            <a:r>
              <a:rPr lang="en-US" b="1" i="0" dirty="0">
                <a:effectLst/>
              </a:rPr>
              <a:t>Spatial Filtering </a:t>
            </a:r>
            <a:r>
              <a:rPr lang="en-US" b="0" i="0" dirty="0">
                <a:effectLst/>
              </a:rPr>
              <a:t>(Neighborhood Processing)</a:t>
            </a:r>
            <a:endParaRPr lang="en-US" b="0" dirty="0"/>
          </a:p>
        </p:txBody>
      </p:sp>
      <p:pic>
        <p:nvPicPr>
          <p:cNvPr id="3" name="Picture 2" descr="A screenshot of a computer&#10;&#10;Description automatically generated">
            <a:extLst>
              <a:ext uri="{FF2B5EF4-FFF2-40B4-BE49-F238E27FC236}">
                <a16:creationId xmlns:a16="http://schemas.microsoft.com/office/drawing/2014/main" id="{461B7C20-7CE6-E1F2-7789-36509FAB1D55}"/>
              </a:ext>
            </a:extLst>
          </p:cNvPr>
          <p:cNvPicPr>
            <a:picLocks noChangeAspect="1"/>
          </p:cNvPicPr>
          <p:nvPr/>
        </p:nvPicPr>
        <p:blipFill rotWithShape="1">
          <a:blip r:embed="rId2">
            <a:extLst>
              <a:ext uri="{28A0092B-C50C-407E-A947-70E740481C1C}">
                <a14:useLocalDpi xmlns:a14="http://schemas.microsoft.com/office/drawing/2010/main" val="0"/>
              </a:ext>
            </a:extLst>
          </a:blip>
          <a:srcRect l="34863" t="22271" r="10247" b="9303"/>
          <a:stretch/>
        </p:blipFill>
        <p:spPr>
          <a:xfrm>
            <a:off x="2783394" y="1848353"/>
            <a:ext cx="7144378" cy="5009647"/>
          </a:xfrm>
          <a:prstGeom prst="rect">
            <a:avLst/>
          </a:prstGeom>
        </p:spPr>
      </p:pic>
    </p:spTree>
    <p:extLst>
      <p:ext uri="{BB962C8B-B14F-4D97-AF65-F5344CB8AC3E}">
        <p14:creationId xmlns:p14="http://schemas.microsoft.com/office/powerpoint/2010/main" val="1584324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F4FCD-52E6-C47E-7AC6-A1DC434A432C}"/>
              </a:ext>
            </a:extLst>
          </p:cNvPr>
          <p:cNvSpPr>
            <a:spLocks noGrp="1"/>
          </p:cNvSpPr>
          <p:nvPr>
            <p:ph type="title"/>
          </p:nvPr>
        </p:nvSpPr>
        <p:spPr>
          <a:xfrm>
            <a:off x="594360" y="189572"/>
            <a:ext cx="6787747" cy="1593507"/>
          </a:xfrm>
        </p:spPr>
        <p:txBody>
          <a:bodyPr vert="horz" lIns="0" tIns="0" rIns="0" bIns="0" rtlCol="0" anchor="b" anchorCtr="0">
            <a:normAutofit/>
          </a:bodyPr>
          <a:lstStyle/>
          <a:p>
            <a:r>
              <a:rPr lang="en-US" b="1" i="0" kern="1200" spc="50" baseline="0">
                <a:latin typeface="+mj-lt"/>
                <a:ea typeface="+mj-ea"/>
                <a:cs typeface="+mj-cs"/>
              </a:rPr>
              <a:t>Point-based methods</a:t>
            </a:r>
          </a:p>
        </p:txBody>
      </p:sp>
      <p:sp>
        <p:nvSpPr>
          <p:cNvPr id="9" name="Text Placeholder 6">
            <a:extLst>
              <a:ext uri="{FF2B5EF4-FFF2-40B4-BE49-F238E27FC236}">
                <a16:creationId xmlns:a16="http://schemas.microsoft.com/office/drawing/2014/main" id="{E32EE054-1148-B756-8C15-5A9631135D3C}"/>
              </a:ext>
            </a:extLst>
          </p:cNvPr>
          <p:cNvSpPr txBox="1">
            <a:spLocks/>
          </p:cNvSpPr>
          <p:nvPr/>
        </p:nvSpPr>
        <p:spPr>
          <a:xfrm>
            <a:off x="594360" y="2114368"/>
            <a:ext cx="6882887" cy="4743632"/>
          </a:xfrm>
          <a:prstGeom prst="rect">
            <a:avLst/>
          </a:prstGeom>
        </p:spPr>
        <p:txBody>
          <a:bodyPr vert="horz" lIns="0" tIns="228600" rIns="0" bIns="0" rtlCol="0">
            <a:noAutofit/>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64">
              <a:spcBef>
                <a:spcPts val="2200"/>
              </a:spcBef>
              <a:spcAft>
                <a:spcPct val="20000"/>
              </a:spcAft>
            </a:pPr>
            <a:r>
              <a:rPr lang="en-US" sz="2000" b="1" dirty="0"/>
              <a:t>Image Negative</a:t>
            </a:r>
          </a:p>
          <a:p>
            <a:pPr marL="283464">
              <a:spcBef>
                <a:spcPts val="2200"/>
              </a:spcBef>
              <a:spcAft>
                <a:spcPct val="20000"/>
              </a:spcAft>
            </a:pPr>
            <a:r>
              <a:rPr lang="en-US" sz="2000" b="1" dirty="0"/>
              <a:t>Log Transformation</a:t>
            </a:r>
          </a:p>
          <a:p>
            <a:pPr marL="283464">
              <a:spcBef>
                <a:spcPts val="2200"/>
              </a:spcBef>
              <a:spcAft>
                <a:spcPct val="20000"/>
              </a:spcAft>
            </a:pPr>
            <a:r>
              <a:rPr lang="en-US" sz="2000" b="1" dirty="0"/>
              <a:t>Power-Law</a:t>
            </a:r>
          </a:p>
          <a:p>
            <a:pPr marL="283464">
              <a:spcBef>
                <a:spcPts val="2200"/>
              </a:spcBef>
              <a:spcAft>
                <a:spcPct val="20000"/>
              </a:spcAft>
            </a:pPr>
            <a:r>
              <a:rPr lang="en-US" sz="2000" b="1" dirty="0"/>
              <a:t>Gray-level slicing</a:t>
            </a:r>
          </a:p>
          <a:p>
            <a:pPr marL="283464">
              <a:spcBef>
                <a:spcPts val="2200"/>
              </a:spcBef>
              <a:spcAft>
                <a:spcPct val="20000"/>
              </a:spcAft>
            </a:pPr>
            <a:r>
              <a:rPr lang="en-US" sz="2000" b="1" dirty="0"/>
              <a:t>Bit plan slicing</a:t>
            </a:r>
          </a:p>
          <a:p>
            <a:pPr marL="283464">
              <a:spcBef>
                <a:spcPts val="2200"/>
              </a:spcBef>
              <a:spcAft>
                <a:spcPct val="20000"/>
              </a:spcAft>
            </a:pPr>
            <a:r>
              <a:rPr lang="en-US" sz="2000" b="1" dirty="0"/>
              <a:t>Contrast Stretching</a:t>
            </a:r>
          </a:p>
          <a:p>
            <a:pPr marL="283464">
              <a:spcBef>
                <a:spcPts val="2200"/>
              </a:spcBef>
              <a:spcAft>
                <a:spcPct val="20000"/>
              </a:spcAft>
            </a:pPr>
            <a:r>
              <a:rPr lang="en-US" sz="2000" b="1" dirty="0"/>
              <a:t>Histogram</a:t>
            </a:r>
          </a:p>
        </p:txBody>
      </p:sp>
    </p:spTree>
    <p:extLst>
      <p:ext uri="{BB962C8B-B14F-4D97-AF65-F5344CB8AC3E}">
        <p14:creationId xmlns:p14="http://schemas.microsoft.com/office/powerpoint/2010/main" val="24489317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06DBBC-2EFE-CB57-FEF3-AB0C57A021F1}"/>
              </a:ext>
            </a:extLst>
          </p:cNvPr>
          <p:cNvSpPr>
            <a:spLocks noGrp="1"/>
          </p:cNvSpPr>
          <p:nvPr>
            <p:ph type="title"/>
          </p:nvPr>
        </p:nvSpPr>
        <p:spPr>
          <a:xfrm>
            <a:off x="593725" y="201613"/>
            <a:ext cx="10972800" cy="1571625"/>
          </a:xfrm>
        </p:spPr>
        <p:txBody>
          <a:bodyPr anchor="b">
            <a:normAutofit/>
          </a:bodyPr>
          <a:lstStyle/>
          <a:p>
            <a:r>
              <a:rPr lang="en-US" b="1" i="0" dirty="0">
                <a:effectLst/>
              </a:rPr>
              <a:t>Spatial Filtering </a:t>
            </a:r>
            <a:r>
              <a:rPr lang="en-US" b="0" i="0" dirty="0">
                <a:effectLst/>
              </a:rPr>
              <a:t>(Neighborhood Processing)</a:t>
            </a:r>
            <a:endParaRPr lang="en-US" b="0" dirty="0"/>
          </a:p>
        </p:txBody>
      </p:sp>
      <p:pic>
        <p:nvPicPr>
          <p:cNvPr id="3" name="Picture 2" descr="A screenshot of a computer&#10;&#10;Description automatically generated">
            <a:extLst>
              <a:ext uri="{FF2B5EF4-FFF2-40B4-BE49-F238E27FC236}">
                <a16:creationId xmlns:a16="http://schemas.microsoft.com/office/drawing/2014/main" id="{E88FF209-789D-0F09-46E5-D82207B361D9}"/>
              </a:ext>
            </a:extLst>
          </p:cNvPr>
          <p:cNvPicPr>
            <a:picLocks noChangeAspect="1"/>
          </p:cNvPicPr>
          <p:nvPr/>
        </p:nvPicPr>
        <p:blipFill rotWithShape="1">
          <a:blip r:embed="rId2">
            <a:extLst>
              <a:ext uri="{28A0092B-C50C-407E-A947-70E740481C1C}">
                <a14:useLocalDpi xmlns:a14="http://schemas.microsoft.com/office/drawing/2010/main" val="0"/>
              </a:ext>
            </a:extLst>
          </a:blip>
          <a:srcRect l="34698" t="21832" r="9670" b="9157"/>
          <a:stretch/>
        </p:blipFill>
        <p:spPr>
          <a:xfrm>
            <a:off x="2873829" y="1795683"/>
            <a:ext cx="7254911" cy="5062317"/>
          </a:xfrm>
          <a:prstGeom prst="rect">
            <a:avLst/>
          </a:prstGeom>
        </p:spPr>
      </p:pic>
    </p:spTree>
    <p:extLst>
      <p:ext uri="{BB962C8B-B14F-4D97-AF65-F5344CB8AC3E}">
        <p14:creationId xmlns:p14="http://schemas.microsoft.com/office/powerpoint/2010/main" val="37841684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06DBBC-2EFE-CB57-FEF3-AB0C57A021F1}"/>
              </a:ext>
            </a:extLst>
          </p:cNvPr>
          <p:cNvSpPr>
            <a:spLocks noGrp="1"/>
          </p:cNvSpPr>
          <p:nvPr>
            <p:ph type="title"/>
          </p:nvPr>
        </p:nvSpPr>
        <p:spPr>
          <a:xfrm>
            <a:off x="593725" y="201613"/>
            <a:ext cx="10972800" cy="1571625"/>
          </a:xfrm>
        </p:spPr>
        <p:txBody>
          <a:bodyPr anchor="b">
            <a:normAutofit/>
          </a:bodyPr>
          <a:lstStyle/>
          <a:p>
            <a:r>
              <a:rPr lang="en-US" b="1" i="0" dirty="0">
                <a:effectLst/>
              </a:rPr>
              <a:t>Spatial Filtering </a:t>
            </a:r>
            <a:r>
              <a:rPr lang="en-US" b="0" i="0" dirty="0">
                <a:effectLst/>
              </a:rPr>
              <a:t>(Neighborhood Processing)</a:t>
            </a:r>
            <a:endParaRPr lang="en-US" b="0" dirty="0"/>
          </a:p>
        </p:txBody>
      </p:sp>
      <p:pic>
        <p:nvPicPr>
          <p:cNvPr id="6" name="Picture 5" descr="A screenshot of a computer&#10;&#10;Description automatically generated">
            <a:extLst>
              <a:ext uri="{FF2B5EF4-FFF2-40B4-BE49-F238E27FC236}">
                <a16:creationId xmlns:a16="http://schemas.microsoft.com/office/drawing/2014/main" id="{4418EFDD-3A2B-D00C-10D1-B776332892C7}"/>
              </a:ext>
            </a:extLst>
          </p:cNvPr>
          <p:cNvPicPr>
            <a:picLocks noChangeAspect="1"/>
          </p:cNvPicPr>
          <p:nvPr/>
        </p:nvPicPr>
        <p:blipFill rotWithShape="1">
          <a:blip r:embed="rId2">
            <a:extLst>
              <a:ext uri="{28A0092B-C50C-407E-A947-70E740481C1C}">
                <a14:useLocalDpi xmlns:a14="http://schemas.microsoft.com/office/drawing/2010/main" val="0"/>
              </a:ext>
            </a:extLst>
          </a:blip>
          <a:srcRect l="35276" t="22545" r="8104" b="9302"/>
          <a:stretch/>
        </p:blipFill>
        <p:spPr>
          <a:xfrm>
            <a:off x="2512087" y="1680767"/>
            <a:ext cx="7646797" cy="5177233"/>
          </a:xfrm>
          <a:prstGeom prst="rect">
            <a:avLst/>
          </a:prstGeom>
        </p:spPr>
      </p:pic>
    </p:spTree>
    <p:extLst>
      <p:ext uri="{BB962C8B-B14F-4D97-AF65-F5344CB8AC3E}">
        <p14:creationId xmlns:p14="http://schemas.microsoft.com/office/powerpoint/2010/main" val="1875367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06DBBC-2EFE-CB57-FEF3-AB0C57A021F1}"/>
              </a:ext>
            </a:extLst>
          </p:cNvPr>
          <p:cNvSpPr>
            <a:spLocks noGrp="1"/>
          </p:cNvSpPr>
          <p:nvPr>
            <p:ph type="title"/>
          </p:nvPr>
        </p:nvSpPr>
        <p:spPr>
          <a:xfrm>
            <a:off x="593725" y="201613"/>
            <a:ext cx="10972800" cy="1571625"/>
          </a:xfrm>
        </p:spPr>
        <p:txBody>
          <a:bodyPr anchor="b">
            <a:normAutofit/>
          </a:bodyPr>
          <a:lstStyle/>
          <a:p>
            <a:r>
              <a:rPr lang="en-US" b="1" i="0" dirty="0">
                <a:effectLst/>
              </a:rPr>
              <a:t>Spatial Filtering </a:t>
            </a:r>
            <a:r>
              <a:rPr lang="en-US" b="0" i="0" dirty="0">
                <a:effectLst/>
              </a:rPr>
              <a:t>(Neighborhood Processing)</a:t>
            </a:r>
            <a:endParaRPr lang="en-US" b="0" dirty="0"/>
          </a:p>
        </p:txBody>
      </p:sp>
      <p:pic>
        <p:nvPicPr>
          <p:cNvPr id="3" name="Picture 2" descr="A screenshot of a computer&#10;&#10;Description automatically generated">
            <a:extLst>
              <a:ext uri="{FF2B5EF4-FFF2-40B4-BE49-F238E27FC236}">
                <a16:creationId xmlns:a16="http://schemas.microsoft.com/office/drawing/2014/main" id="{96A090D4-4326-2083-DCCB-72A8B71AC08B}"/>
              </a:ext>
            </a:extLst>
          </p:cNvPr>
          <p:cNvPicPr>
            <a:picLocks noChangeAspect="1"/>
          </p:cNvPicPr>
          <p:nvPr/>
        </p:nvPicPr>
        <p:blipFill rotWithShape="1">
          <a:blip r:embed="rId2">
            <a:extLst>
              <a:ext uri="{28A0092B-C50C-407E-A947-70E740481C1C}">
                <a14:useLocalDpi xmlns:a14="http://schemas.microsoft.com/office/drawing/2010/main" val="0"/>
              </a:ext>
            </a:extLst>
          </a:blip>
          <a:srcRect l="35192" t="22124" r="9588" b="9304"/>
          <a:stretch/>
        </p:blipFill>
        <p:spPr>
          <a:xfrm>
            <a:off x="3151492" y="1899138"/>
            <a:ext cx="7359086" cy="4958862"/>
          </a:xfrm>
          <a:prstGeom prst="rect">
            <a:avLst/>
          </a:prstGeom>
        </p:spPr>
      </p:pic>
    </p:spTree>
    <p:extLst>
      <p:ext uri="{BB962C8B-B14F-4D97-AF65-F5344CB8AC3E}">
        <p14:creationId xmlns:p14="http://schemas.microsoft.com/office/powerpoint/2010/main" val="37753819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06DBBC-2EFE-CB57-FEF3-AB0C57A021F1}"/>
              </a:ext>
            </a:extLst>
          </p:cNvPr>
          <p:cNvSpPr>
            <a:spLocks noGrp="1"/>
          </p:cNvSpPr>
          <p:nvPr>
            <p:ph type="title"/>
          </p:nvPr>
        </p:nvSpPr>
        <p:spPr>
          <a:xfrm>
            <a:off x="593725" y="201613"/>
            <a:ext cx="10972800" cy="1571625"/>
          </a:xfrm>
        </p:spPr>
        <p:txBody>
          <a:bodyPr anchor="b">
            <a:normAutofit/>
          </a:bodyPr>
          <a:lstStyle/>
          <a:p>
            <a:r>
              <a:rPr lang="en-US" b="1" i="0" dirty="0">
                <a:effectLst/>
              </a:rPr>
              <a:t>Spatial Filtering </a:t>
            </a:r>
            <a:r>
              <a:rPr lang="en-US" b="0" i="0" dirty="0">
                <a:effectLst/>
              </a:rPr>
              <a:t>(Neighborhood Processing)</a:t>
            </a:r>
            <a:endParaRPr lang="en-US" b="0" dirty="0"/>
          </a:p>
        </p:txBody>
      </p:sp>
      <p:pic>
        <p:nvPicPr>
          <p:cNvPr id="3" name="Picture 2" descr="A screenshot of a computer&#10;&#10;Description automatically generated">
            <a:extLst>
              <a:ext uri="{FF2B5EF4-FFF2-40B4-BE49-F238E27FC236}">
                <a16:creationId xmlns:a16="http://schemas.microsoft.com/office/drawing/2014/main" id="{CBE1E8AA-B88B-5397-1D3A-C95160BF1660}"/>
              </a:ext>
            </a:extLst>
          </p:cNvPr>
          <p:cNvPicPr>
            <a:picLocks noChangeAspect="1"/>
          </p:cNvPicPr>
          <p:nvPr/>
        </p:nvPicPr>
        <p:blipFill rotWithShape="1">
          <a:blip r:embed="rId2">
            <a:extLst>
              <a:ext uri="{28A0092B-C50C-407E-A947-70E740481C1C}">
                <a14:useLocalDpi xmlns:a14="http://schemas.microsoft.com/office/drawing/2010/main" val="0"/>
              </a:ext>
            </a:extLst>
          </a:blip>
          <a:srcRect l="34792" t="22106" r="9291" b="9051"/>
          <a:stretch/>
        </p:blipFill>
        <p:spPr>
          <a:xfrm>
            <a:off x="3275762" y="1773238"/>
            <a:ext cx="7345346" cy="5086927"/>
          </a:xfrm>
          <a:prstGeom prst="rect">
            <a:avLst/>
          </a:prstGeom>
        </p:spPr>
      </p:pic>
    </p:spTree>
    <p:extLst>
      <p:ext uri="{BB962C8B-B14F-4D97-AF65-F5344CB8AC3E}">
        <p14:creationId xmlns:p14="http://schemas.microsoft.com/office/powerpoint/2010/main" val="2751720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6EAF98B6-8E9B-5C06-8A33-D4737245C176}"/>
              </a:ext>
            </a:extLst>
          </p:cNvPr>
          <p:cNvSpPr>
            <a:spLocks noGrp="1"/>
          </p:cNvSpPr>
          <p:nvPr>
            <p:ph type="tbl" sz="quarter" idx="10"/>
          </p:nvPr>
        </p:nvSpPr>
        <p:spPr>
          <a:xfrm>
            <a:off x="593724" y="2284680"/>
            <a:ext cx="10972799" cy="4451679"/>
          </a:xfrm>
        </p:spPr>
        <p:txBody>
          <a:bodyPr/>
          <a:lstStyle/>
          <a:p>
            <a:pPr algn="just"/>
            <a:r>
              <a:rPr lang="en-US" altLang="zh-CN" sz="2400" dirty="0">
                <a:ea typeface="宋体" pitchFamily="2" charset="-122"/>
              </a:rPr>
              <a:t>In spatial filtering (vs. frequency domain filtering), the output image is computed directly by simple calculations on the pixels of the input image.</a:t>
            </a:r>
          </a:p>
          <a:p>
            <a:pPr algn="just"/>
            <a:r>
              <a:rPr lang="en-US" altLang="zh-CN" sz="2400" dirty="0">
                <a:ea typeface="宋体" pitchFamily="2" charset="-122"/>
              </a:rPr>
              <a:t>Spatial filtering can be either linear or non-linear.</a:t>
            </a:r>
          </a:p>
          <a:p>
            <a:pPr algn="just"/>
            <a:r>
              <a:rPr lang="en-US" altLang="zh-CN" sz="2400" dirty="0">
                <a:ea typeface="宋体" pitchFamily="2" charset="-122"/>
              </a:rPr>
              <a:t>For each output pixel, some neighborhood of input pixels is used in the computation. </a:t>
            </a:r>
            <a:endParaRPr lang="en-US" altLang="zh-TW" sz="2400" dirty="0">
              <a:ea typeface="新細明體" pitchFamily="18" charset="-120"/>
            </a:endParaRPr>
          </a:p>
          <a:p>
            <a:pPr algn="just"/>
            <a:r>
              <a:rPr lang="en-US" altLang="zh-TW" sz="2400" dirty="0">
                <a:ea typeface="新細明體" pitchFamily="18" charset="-120"/>
              </a:rPr>
              <a:t>In general, </a:t>
            </a:r>
            <a:r>
              <a:rPr lang="en-US" altLang="zh-TW" sz="2400" dirty="0">
                <a:solidFill>
                  <a:srgbClr val="FF0000"/>
                </a:solidFill>
                <a:ea typeface="新細明體" pitchFamily="18" charset="-120"/>
              </a:rPr>
              <a:t>linear filtering</a:t>
            </a:r>
            <a:r>
              <a:rPr lang="en-US" altLang="zh-TW" sz="2400" dirty="0">
                <a:ea typeface="新細明體" pitchFamily="18" charset="-120"/>
              </a:rPr>
              <a:t> of an image </a:t>
            </a:r>
            <a:r>
              <a:rPr lang="en-US" altLang="zh-TW" sz="2400" i="1" dirty="0">
                <a:ea typeface="新細明體" pitchFamily="18" charset="-120"/>
              </a:rPr>
              <a:t>f </a:t>
            </a:r>
            <a:r>
              <a:rPr lang="en-US" altLang="zh-TW" sz="2400" dirty="0">
                <a:ea typeface="新細明體" pitchFamily="18" charset="-120"/>
              </a:rPr>
              <a:t>of size </a:t>
            </a:r>
            <a:r>
              <a:rPr lang="en-US" altLang="zh-TW" sz="2400" i="1" dirty="0" err="1">
                <a:ea typeface="新細明體" pitchFamily="18" charset="-120"/>
              </a:rPr>
              <a:t>M</a:t>
            </a:r>
            <a:r>
              <a:rPr lang="en-US" altLang="zh-TW" sz="2400" dirty="0" err="1">
                <a:ea typeface="新細明體" pitchFamily="18" charset="-120"/>
                <a:sym typeface="Mathematica1" pitchFamily="2" charset="2"/>
              </a:rPr>
              <a:t>x</a:t>
            </a:r>
            <a:r>
              <a:rPr lang="en-US" altLang="zh-TW" sz="2400" i="1" dirty="0" err="1">
                <a:ea typeface="新細明體" pitchFamily="18" charset="-120"/>
              </a:rPr>
              <a:t>N</a:t>
            </a:r>
            <a:r>
              <a:rPr lang="en-US" altLang="zh-TW" sz="2400" dirty="0">
                <a:ea typeface="新細明體" pitchFamily="18" charset="-120"/>
              </a:rPr>
              <a:t> with a filter mask of size </a:t>
            </a:r>
            <a:r>
              <a:rPr lang="en-US" altLang="zh-TW" sz="2400" i="1" dirty="0" err="1">
                <a:ea typeface="新細明體" pitchFamily="18" charset="-120"/>
              </a:rPr>
              <a:t>m</a:t>
            </a:r>
            <a:r>
              <a:rPr lang="en-US" altLang="zh-TW" sz="2400" dirty="0" err="1">
                <a:ea typeface="新細明體" pitchFamily="18" charset="-120"/>
                <a:sym typeface="Mathematica1" pitchFamily="2" charset="2"/>
              </a:rPr>
              <a:t>x</a:t>
            </a:r>
            <a:r>
              <a:rPr lang="en-US" altLang="zh-TW" sz="2400" i="1" dirty="0" err="1">
                <a:ea typeface="新細明體" pitchFamily="18" charset="-120"/>
              </a:rPr>
              <a:t>n</a:t>
            </a:r>
            <a:r>
              <a:rPr lang="en-US" altLang="zh-TW" sz="2400" dirty="0">
                <a:ea typeface="新細明體" pitchFamily="18" charset="-120"/>
              </a:rPr>
              <a:t> is given by </a:t>
            </a:r>
          </a:p>
          <a:p>
            <a:pPr algn="just"/>
            <a:endParaRPr lang="en-US" altLang="zh-TW" sz="2400" dirty="0">
              <a:ea typeface="新細明體" pitchFamily="18" charset="-120"/>
            </a:endParaRPr>
          </a:p>
          <a:p>
            <a:pPr algn="just">
              <a:buFontTx/>
              <a:buNone/>
            </a:pPr>
            <a:r>
              <a:rPr lang="en-US" altLang="zh-TW" sz="2400" dirty="0">
                <a:ea typeface="新細明體" pitchFamily="18" charset="-120"/>
              </a:rPr>
              <a:t>		where </a:t>
            </a:r>
            <a:r>
              <a:rPr lang="en-US" altLang="zh-TW" sz="2400" i="1" dirty="0">
                <a:ea typeface="新細明體" pitchFamily="18" charset="-120"/>
              </a:rPr>
              <a:t>a</a:t>
            </a:r>
            <a:r>
              <a:rPr lang="en-US" altLang="zh-TW" sz="2400" dirty="0">
                <a:ea typeface="新細明體" pitchFamily="18" charset="-120"/>
              </a:rPr>
              <a:t>=(</a:t>
            </a:r>
            <a:r>
              <a:rPr lang="en-US" altLang="zh-TW" sz="2400" i="1" dirty="0">
                <a:ea typeface="新細明體" pitchFamily="18" charset="-120"/>
              </a:rPr>
              <a:t>m</a:t>
            </a:r>
            <a:r>
              <a:rPr lang="en-US" altLang="zh-TW" sz="2400" dirty="0">
                <a:ea typeface="新細明體" pitchFamily="18" charset="-120"/>
              </a:rPr>
              <a:t>-1)/2 and </a:t>
            </a:r>
            <a:r>
              <a:rPr lang="en-US" altLang="zh-TW" sz="2400" i="1" dirty="0">
                <a:ea typeface="新細明體" pitchFamily="18" charset="-120"/>
              </a:rPr>
              <a:t>b</a:t>
            </a:r>
            <a:r>
              <a:rPr lang="en-US" altLang="zh-TW" sz="2400" dirty="0">
                <a:ea typeface="新細明體" pitchFamily="18" charset="-120"/>
              </a:rPr>
              <a:t>=(</a:t>
            </a:r>
            <a:r>
              <a:rPr lang="en-US" altLang="zh-TW" sz="2400" i="1" dirty="0">
                <a:ea typeface="新細明體" pitchFamily="18" charset="-120"/>
              </a:rPr>
              <a:t>n</a:t>
            </a:r>
            <a:r>
              <a:rPr lang="en-US" altLang="zh-TW" sz="2400" dirty="0">
                <a:ea typeface="新細明體" pitchFamily="18" charset="-120"/>
              </a:rPr>
              <a:t>-1)/2</a:t>
            </a:r>
          </a:p>
          <a:p>
            <a:pPr algn="just"/>
            <a:r>
              <a:rPr lang="en-US" altLang="zh-TW" sz="2400" dirty="0">
                <a:ea typeface="新細明體" pitchFamily="18" charset="-120"/>
              </a:rPr>
              <a:t>This concept is called </a:t>
            </a:r>
            <a:r>
              <a:rPr lang="en-US" altLang="zh-TW" sz="2400" dirty="0">
                <a:solidFill>
                  <a:srgbClr val="FF0000"/>
                </a:solidFill>
                <a:ea typeface="新細明體" pitchFamily="18" charset="-120"/>
              </a:rPr>
              <a:t>convolution</a:t>
            </a:r>
            <a:r>
              <a:rPr lang="en-US" altLang="zh-TW" sz="2400" dirty="0">
                <a:ea typeface="新細明體" pitchFamily="18" charset="-120"/>
              </a:rPr>
              <a:t>. Filter masks are sometimes called </a:t>
            </a:r>
            <a:r>
              <a:rPr lang="en-US" altLang="zh-TW" sz="2400" dirty="0">
                <a:solidFill>
                  <a:srgbClr val="FF0000"/>
                </a:solidFill>
                <a:ea typeface="新細明體" pitchFamily="18" charset="-120"/>
              </a:rPr>
              <a:t>convolution masks</a:t>
            </a:r>
            <a:r>
              <a:rPr lang="en-US" altLang="zh-TW" sz="2400" dirty="0">
                <a:ea typeface="新細明體" pitchFamily="18" charset="-120"/>
              </a:rPr>
              <a:t> or </a:t>
            </a:r>
            <a:r>
              <a:rPr lang="en-US" altLang="zh-TW" sz="2400" dirty="0">
                <a:solidFill>
                  <a:srgbClr val="FF0000"/>
                </a:solidFill>
                <a:ea typeface="新細明體" pitchFamily="18" charset="-120"/>
              </a:rPr>
              <a:t>convolution kernels</a:t>
            </a:r>
            <a:r>
              <a:rPr lang="en-US" altLang="zh-TW" sz="2400" dirty="0">
                <a:ea typeface="新細明體" pitchFamily="18" charset="-120"/>
              </a:rPr>
              <a:t>.</a:t>
            </a:r>
          </a:p>
        </p:txBody>
      </p:sp>
      <p:sp>
        <p:nvSpPr>
          <p:cNvPr id="4" name="Title 1">
            <a:extLst>
              <a:ext uri="{FF2B5EF4-FFF2-40B4-BE49-F238E27FC236}">
                <a16:creationId xmlns:a16="http://schemas.microsoft.com/office/drawing/2014/main" id="{0C06DBBC-2EFE-CB57-FEF3-AB0C57A021F1}"/>
              </a:ext>
            </a:extLst>
          </p:cNvPr>
          <p:cNvSpPr>
            <a:spLocks noGrp="1"/>
          </p:cNvSpPr>
          <p:nvPr>
            <p:ph type="title"/>
          </p:nvPr>
        </p:nvSpPr>
        <p:spPr>
          <a:xfrm>
            <a:off x="593725" y="201613"/>
            <a:ext cx="10972800" cy="1571625"/>
          </a:xfrm>
        </p:spPr>
        <p:txBody>
          <a:bodyPr anchor="b">
            <a:normAutofit/>
          </a:bodyPr>
          <a:lstStyle/>
          <a:p>
            <a:r>
              <a:rPr lang="en-US" b="1" i="0" dirty="0">
                <a:effectLst/>
              </a:rPr>
              <a:t>Basics of Spatial Filtering</a:t>
            </a:r>
          </a:p>
        </p:txBody>
      </p:sp>
      <p:pic>
        <p:nvPicPr>
          <p:cNvPr id="5" name="Picture 4">
            <a:extLst>
              <a:ext uri="{FF2B5EF4-FFF2-40B4-BE49-F238E27FC236}">
                <a16:creationId xmlns:a16="http://schemas.microsoft.com/office/drawing/2014/main" id="{817E8D66-9D4A-6DFC-4B04-45F8EA6E0F32}"/>
              </a:ext>
            </a:extLst>
          </p:cNvPr>
          <p:cNvPicPr>
            <a:picLocks noChangeAspect="1"/>
          </p:cNvPicPr>
          <p:nvPr/>
        </p:nvPicPr>
        <p:blipFill>
          <a:blip r:embed="rId2"/>
          <a:stretch>
            <a:fillRect/>
          </a:stretch>
        </p:blipFill>
        <p:spPr>
          <a:xfrm>
            <a:off x="2542224" y="4618380"/>
            <a:ext cx="4785360" cy="805917"/>
          </a:xfrm>
          <a:prstGeom prst="rect">
            <a:avLst/>
          </a:prstGeom>
        </p:spPr>
      </p:pic>
    </p:spTree>
    <p:extLst>
      <p:ext uri="{BB962C8B-B14F-4D97-AF65-F5344CB8AC3E}">
        <p14:creationId xmlns:p14="http://schemas.microsoft.com/office/powerpoint/2010/main" val="24089121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6EAF98B6-8E9B-5C06-8A33-D4737245C176}"/>
              </a:ext>
            </a:extLst>
          </p:cNvPr>
          <p:cNvSpPr>
            <a:spLocks noGrp="1"/>
          </p:cNvSpPr>
          <p:nvPr>
            <p:ph type="tbl" sz="quarter" idx="10"/>
          </p:nvPr>
        </p:nvSpPr>
        <p:spPr>
          <a:xfrm>
            <a:off x="593725" y="2284681"/>
            <a:ext cx="6914422" cy="1867870"/>
          </a:xfrm>
        </p:spPr>
        <p:txBody>
          <a:bodyPr/>
          <a:lstStyle/>
          <a:p>
            <a:r>
              <a:rPr lang="en-US" altLang="zh-TW" dirty="0">
                <a:ea typeface="新細明體" pitchFamily="18" charset="-120"/>
              </a:rPr>
              <a:t>Smoothing linear filters</a:t>
            </a:r>
          </a:p>
          <a:p>
            <a:pPr lvl="1"/>
            <a:r>
              <a:rPr lang="en-US" altLang="zh-TW" dirty="0">
                <a:ea typeface="新細明體" pitchFamily="18" charset="-120"/>
              </a:rPr>
              <a:t>Averaging filters (Lowpass filters in Chapter 4))</a:t>
            </a:r>
          </a:p>
          <a:p>
            <a:pPr lvl="2"/>
            <a:r>
              <a:rPr lang="en-US" altLang="zh-TW" dirty="0">
                <a:ea typeface="新細明體" pitchFamily="18" charset="-120"/>
              </a:rPr>
              <a:t>Box filter</a:t>
            </a:r>
          </a:p>
          <a:p>
            <a:pPr lvl="2"/>
            <a:r>
              <a:rPr lang="en-US" altLang="zh-TW" dirty="0">
                <a:ea typeface="新細明體" pitchFamily="18" charset="-120"/>
              </a:rPr>
              <a:t>Weighted average filter</a:t>
            </a:r>
          </a:p>
        </p:txBody>
      </p:sp>
      <p:sp>
        <p:nvSpPr>
          <p:cNvPr id="4" name="Title 1">
            <a:extLst>
              <a:ext uri="{FF2B5EF4-FFF2-40B4-BE49-F238E27FC236}">
                <a16:creationId xmlns:a16="http://schemas.microsoft.com/office/drawing/2014/main" id="{0C06DBBC-2EFE-CB57-FEF3-AB0C57A021F1}"/>
              </a:ext>
            </a:extLst>
          </p:cNvPr>
          <p:cNvSpPr>
            <a:spLocks noGrp="1"/>
          </p:cNvSpPr>
          <p:nvPr>
            <p:ph type="title"/>
          </p:nvPr>
        </p:nvSpPr>
        <p:spPr>
          <a:xfrm>
            <a:off x="593725" y="604007"/>
            <a:ext cx="10972800" cy="1169231"/>
          </a:xfrm>
        </p:spPr>
        <p:txBody>
          <a:bodyPr anchor="b">
            <a:normAutofit/>
          </a:bodyPr>
          <a:lstStyle/>
          <a:p>
            <a:r>
              <a:rPr lang="en-US" b="1" i="0" dirty="0">
                <a:effectLst/>
              </a:rPr>
              <a:t>Smoothing Spatial Filters</a:t>
            </a:r>
          </a:p>
        </p:txBody>
      </p:sp>
      <p:grpSp>
        <p:nvGrpSpPr>
          <p:cNvPr id="25" name="Group 24">
            <a:extLst>
              <a:ext uri="{FF2B5EF4-FFF2-40B4-BE49-F238E27FC236}">
                <a16:creationId xmlns:a16="http://schemas.microsoft.com/office/drawing/2014/main" id="{4AB4F8AF-248E-54A2-0BC4-D5D1CE3CA1AC}"/>
              </a:ext>
            </a:extLst>
          </p:cNvPr>
          <p:cNvGrpSpPr>
            <a:grpSpLocks/>
          </p:cNvGrpSpPr>
          <p:nvPr/>
        </p:nvGrpSpPr>
        <p:grpSpPr bwMode="auto">
          <a:xfrm>
            <a:off x="2569826" y="3921705"/>
            <a:ext cx="7270460" cy="2936295"/>
            <a:chOff x="941" y="2371"/>
            <a:chExt cx="4093" cy="1574"/>
          </a:xfrm>
        </p:grpSpPr>
        <p:pic>
          <p:nvPicPr>
            <p:cNvPr id="26" name="Picture 25">
              <a:extLst>
                <a:ext uri="{FF2B5EF4-FFF2-40B4-BE49-F238E27FC236}">
                  <a16:creationId xmlns:a16="http://schemas.microsoft.com/office/drawing/2014/main" id="{27F4A37E-C206-39D6-5250-DEEBC3B18229}"/>
                </a:ext>
              </a:extLst>
            </p:cNvPr>
            <p:cNvPicPr>
              <a:picLocks noChangeAspect="1" noChangeArrowheads="1"/>
            </p:cNvPicPr>
            <p:nvPr/>
          </p:nvPicPr>
          <p:blipFill>
            <a:blip r:embed="rId2" cstate="print"/>
            <a:srcRect/>
            <a:stretch>
              <a:fillRect/>
            </a:stretch>
          </p:blipFill>
          <p:spPr bwMode="auto">
            <a:xfrm>
              <a:off x="941" y="2421"/>
              <a:ext cx="3110" cy="1355"/>
            </a:xfrm>
            <a:prstGeom prst="rect">
              <a:avLst/>
            </a:prstGeom>
            <a:noFill/>
            <a:ln w="9525">
              <a:noFill/>
              <a:miter lim="800000"/>
              <a:headEnd/>
              <a:tailEnd/>
            </a:ln>
            <a:effectLst/>
          </p:spPr>
        </p:pic>
        <p:pic>
          <p:nvPicPr>
            <p:cNvPr id="27" name="Picture 26">
              <a:extLst>
                <a:ext uri="{FF2B5EF4-FFF2-40B4-BE49-F238E27FC236}">
                  <a16:creationId xmlns:a16="http://schemas.microsoft.com/office/drawing/2014/main" id="{E03BB1E8-7881-5D3F-E02D-B39496DBE2B8}"/>
                </a:ext>
              </a:extLst>
            </p:cNvPr>
            <p:cNvPicPr>
              <a:picLocks noChangeAspect="1" noChangeArrowheads="1"/>
            </p:cNvPicPr>
            <p:nvPr/>
          </p:nvPicPr>
          <p:blipFill>
            <a:blip r:embed="rId3" cstate="print"/>
            <a:srcRect/>
            <a:stretch>
              <a:fillRect/>
            </a:stretch>
          </p:blipFill>
          <p:spPr bwMode="auto">
            <a:xfrm>
              <a:off x="4271" y="2371"/>
              <a:ext cx="763" cy="1430"/>
            </a:xfrm>
            <a:prstGeom prst="rect">
              <a:avLst/>
            </a:prstGeom>
            <a:noFill/>
            <a:ln w="9525">
              <a:noFill/>
              <a:miter lim="800000"/>
              <a:headEnd/>
              <a:tailEnd/>
            </a:ln>
            <a:effectLst/>
          </p:spPr>
        </p:pic>
        <p:sp>
          <p:nvSpPr>
            <p:cNvPr id="28" name="Text Box 7">
              <a:extLst>
                <a:ext uri="{FF2B5EF4-FFF2-40B4-BE49-F238E27FC236}">
                  <a16:creationId xmlns:a16="http://schemas.microsoft.com/office/drawing/2014/main" id="{3E1870A6-BBB7-8147-5EA9-844BCB300EC9}"/>
                </a:ext>
              </a:extLst>
            </p:cNvPr>
            <p:cNvSpPr txBox="1">
              <a:spLocks noChangeArrowheads="1"/>
            </p:cNvSpPr>
            <p:nvPr/>
          </p:nvSpPr>
          <p:spPr bwMode="auto">
            <a:xfrm>
              <a:off x="1463" y="3723"/>
              <a:ext cx="648" cy="222"/>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altLang="zh-TW">
                  <a:ea typeface="新細明體" pitchFamily="18" charset="-120"/>
                </a:rPr>
                <a:t>Box filter</a:t>
              </a:r>
            </a:p>
          </p:txBody>
        </p:sp>
        <p:sp>
          <p:nvSpPr>
            <p:cNvPr id="29" name="Text Box 8">
              <a:extLst>
                <a:ext uri="{FF2B5EF4-FFF2-40B4-BE49-F238E27FC236}">
                  <a16:creationId xmlns:a16="http://schemas.microsoft.com/office/drawing/2014/main" id="{AA22CEB7-977E-AC7E-A820-B575C1EF8509}"/>
                </a:ext>
              </a:extLst>
            </p:cNvPr>
            <p:cNvSpPr txBox="1">
              <a:spLocks noChangeArrowheads="1"/>
            </p:cNvSpPr>
            <p:nvPr/>
          </p:nvSpPr>
          <p:spPr bwMode="auto">
            <a:xfrm>
              <a:off x="2737" y="3714"/>
              <a:ext cx="1138" cy="222"/>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altLang="zh-TW">
                  <a:ea typeface="新細明體" pitchFamily="18" charset="-120"/>
                </a:rPr>
                <a:t>Weighted average</a:t>
              </a:r>
            </a:p>
          </p:txBody>
        </p:sp>
      </p:grpSp>
    </p:spTree>
    <p:extLst>
      <p:ext uri="{BB962C8B-B14F-4D97-AF65-F5344CB8AC3E}">
        <p14:creationId xmlns:p14="http://schemas.microsoft.com/office/powerpoint/2010/main" val="21993829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6EAF98B6-8E9B-5C06-8A33-D4737245C176}"/>
              </a:ext>
            </a:extLst>
          </p:cNvPr>
          <p:cNvSpPr>
            <a:spLocks noGrp="1"/>
          </p:cNvSpPr>
          <p:nvPr>
            <p:ph type="tbl" sz="quarter" idx="10"/>
          </p:nvPr>
        </p:nvSpPr>
        <p:spPr>
          <a:xfrm>
            <a:off x="593724" y="2284681"/>
            <a:ext cx="7770099" cy="743745"/>
          </a:xfrm>
        </p:spPr>
        <p:txBody>
          <a:bodyPr/>
          <a:lstStyle/>
          <a:p>
            <a:pPr>
              <a:buFont typeface="Wingdings" panose="05000000000000000000" pitchFamily="2" charset="2"/>
              <a:buChar char="q"/>
            </a:pPr>
            <a:r>
              <a:rPr lang="en-US" altLang="zh-TW" dirty="0">
                <a:ea typeface="新細明體" pitchFamily="18" charset="-120"/>
              </a:rPr>
              <a:t>Which mask is suitable for anti-aliasing?</a:t>
            </a:r>
          </a:p>
        </p:txBody>
      </p:sp>
      <p:sp>
        <p:nvSpPr>
          <p:cNvPr id="4" name="Title 1">
            <a:extLst>
              <a:ext uri="{FF2B5EF4-FFF2-40B4-BE49-F238E27FC236}">
                <a16:creationId xmlns:a16="http://schemas.microsoft.com/office/drawing/2014/main" id="{0C06DBBC-2EFE-CB57-FEF3-AB0C57A021F1}"/>
              </a:ext>
            </a:extLst>
          </p:cNvPr>
          <p:cNvSpPr>
            <a:spLocks noGrp="1"/>
          </p:cNvSpPr>
          <p:nvPr>
            <p:ph type="title"/>
          </p:nvPr>
        </p:nvSpPr>
        <p:spPr>
          <a:xfrm>
            <a:off x="593725" y="604007"/>
            <a:ext cx="10972800" cy="1169231"/>
          </a:xfrm>
        </p:spPr>
        <p:txBody>
          <a:bodyPr anchor="b">
            <a:normAutofit/>
          </a:bodyPr>
          <a:lstStyle/>
          <a:p>
            <a:r>
              <a:rPr lang="en-US" b="1" i="0" dirty="0">
                <a:effectLst/>
              </a:rPr>
              <a:t>Smoothing Spatial Filters</a:t>
            </a:r>
          </a:p>
        </p:txBody>
      </p:sp>
      <p:grpSp>
        <p:nvGrpSpPr>
          <p:cNvPr id="2" name="Group 1">
            <a:extLst>
              <a:ext uri="{FF2B5EF4-FFF2-40B4-BE49-F238E27FC236}">
                <a16:creationId xmlns:a16="http://schemas.microsoft.com/office/drawing/2014/main" id="{29E2293F-75AB-E535-79C8-11822D2356C7}"/>
              </a:ext>
            </a:extLst>
          </p:cNvPr>
          <p:cNvGrpSpPr/>
          <p:nvPr/>
        </p:nvGrpSpPr>
        <p:grpSpPr>
          <a:xfrm>
            <a:off x="477854" y="3266829"/>
            <a:ext cx="6941127" cy="2473035"/>
            <a:chOff x="896798" y="3657601"/>
            <a:chExt cx="7270461" cy="2936295"/>
          </a:xfrm>
        </p:grpSpPr>
        <p:pic>
          <p:nvPicPr>
            <p:cNvPr id="5" name="Picture 4">
              <a:extLst>
                <a:ext uri="{FF2B5EF4-FFF2-40B4-BE49-F238E27FC236}">
                  <a16:creationId xmlns:a16="http://schemas.microsoft.com/office/drawing/2014/main" id="{CE61480F-EBF7-7DA0-D29B-716C354AB971}"/>
                </a:ext>
              </a:extLst>
            </p:cNvPr>
            <p:cNvPicPr>
              <a:picLocks noChangeAspect="1" noChangeArrowheads="1"/>
            </p:cNvPicPr>
            <p:nvPr/>
          </p:nvPicPr>
          <p:blipFill>
            <a:blip r:embed="rId2" cstate="print"/>
            <a:srcRect/>
            <a:stretch>
              <a:fillRect/>
            </a:stretch>
          </p:blipFill>
          <p:spPr bwMode="auto">
            <a:xfrm>
              <a:off x="896798" y="3750876"/>
              <a:ext cx="5524342" cy="2527751"/>
            </a:xfrm>
            <a:prstGeom prst="rect">
              <a:avLst/>
            </a:prstGeom>
            <a:noFill/>
            <a:ln w="9525">
              <a:noFill/>
              <a:miter lim="800000"/>
              <a:headEnd/>
              <a:tailEnd/>
            </a:ln>
            <a:effectLst/>
          </p:spPr>
        </p:pic>
        <p:pic>
          <p:nvPicPr>
            <p:cNvPr id="6" name="Picture 5">
              <a:extLst>
                <a:ext uri="{FF2B5EF4-FFF2-40B4-BE49-F238E27FC236}">
                  <a16:creationId xmlns:a16="http://schemas.microsoft.com/office/drawing/2014/main" id="{7150A3CB-BD85-47BD-0971-69333C10FEAC}"/>
                </a:ext>
              </a:extLst>
            </p:cNvPr>
            <p:cNvPicPr>
              <a:picLocks noChangeAspect="1" noChangeArrowheads="1"/>
            </p:cNvPicPr>
            <p:nvPr/>
          </p:nvPicPr>
          <p:blipFill>
            <a:blip r:embed="rId3" cstate="print"/>
            <a:srcRect/>
            <a:stretch>
              <a:fillRect/>
            </a:stretch>
          </p:blipFill>
          <p:spPr bwMode="auto">
            <a:xfrm>
              <a:off x="6811930" y="3657601"/>
              <a:ext cx="1355329" cy="2667663"/>
            </a:xfrm>
            <a:prstGeom prst="rect">
              <a:avLst/>
            </a:prstGeom>
            <a:noFill/>
            <a:ln w="9525">
              <a:noFill/>
              <a:miter lim="800000"/>
              <a:headEnd/>
              <a:tailEnd/>
            </a:ln>
            <a:effectLst/>
          </p:spPr>
        </p:pic>
        <p:sp>
          <p:nvSpPr>
            <p:cNvPr id="7" name="Text Box 7">
              <a:extLst>
                <a:ext uri="{FF2B5EF4-FFF2-40B4-BE49-F238E27FC236}">
                  <a16:creationId xmlns:a16="http://schemas.microsoft.com/office/drawing/2014/main" id="{69C693E6-6637-152D-1105-54A1D111BB5D}"/>
                </a:ext>
              </a:extLst>
            </p:cNvPr>
            <p:cNvSpPr txBox="1">
              <a:spLocks noChangeArrowheads="1"/>
            </p:cNvSpPr>
            <p:nvPr/>
          </p:nvSpPr>
          <p:spPr bwMode="auto">
            <a:xfrm>
              <a:off x="1824035" y="6179755"/>
              <a:ext cx="1151053" cy="414141"/>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altLang="zh-TW" dirty="0">
                  <a:ea typeface="新細明體" pitchFamily="18" charset="-120"/>
                </a:rPr>
                <a:t>Box filter</a:t>
              </a:r>
            </a:p>
          </p:txBody>
        </p:sp>
        <p:sp>
          <p:nvSpPr>
            <p:cNvPr id="8" name="Text Box 8">
              <a:extLst>
                <a:ext uri="{FF2B5EF4-FFF2-40B4-BE49-F238E27FC236}">
                  <a16:creationId xmlns:a16="http://schemas.microsoft.com/office/drawing/2014/main" id="{7610F5FD-07DB-6A0A-620D-91F3B9F434A1}"/>
                </a:ext>
              </a:extLst>
            </p:cNvPr>
            <p:cNvSpPr txBox="1">
              <a:spLocks noChangeArrowheads="1"/>
            </p:cNvSpPr>
            <p:nvPr/>
          </p:nvSpPr>
          <p:spPr bwMode="auto">
            <a:xfrm>
              <a:off x="3956453" y="6162966"/>
              <a:ext cx="2021448" cy="414141"/>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altLang="zh-TW" dirty="0">
                  <a:ea typeface="新細明體" pitchFamily="18" charset="-120"/>
                </a:rPr>
                <a:t>Weighted average</a:t>
              </a:r>
            </a:p>
          </p:txBody>
        </p:sp>
      </p:grpSp>
      <p:pic>
        <p:nvPicPr>
          <p:cNvPr id="9" name="Picture 8">
            <a:extLst>
              <a:ext uri="{FF2B5EF4-FFF2-40B4-BE49-F238E27FC236}">
                <a16:creationId xmlns:a16="http://schemas.microsoft.com/office/drawing/2014/main" id="{5DE82D97-1936-A928-AA71-5B25756C17BE}"/>
              </a:ext>
            </a:extLst>
          </p:cNvPr>
          <p:cNvPicPr>
            <a:picLocks noChangeAspect="1" noChangeArrowheads="1"/>
          </p:cNvPicPr>
          <p:nvPr/>
        </p:nvPicPr>
        <p:blipFill>
          <a:blip r:embed="rId4" cstate="print"/>
          <a:srcRect/>
          <a:stretch>
            <a:fillRect/>
          </a:stretch>
        </p:blipFill>
        <p:spPr bwMode="auto">
          <a:xfrm>
            <a:off x="5915911" y="3064206"/>
            <a:ext cx="3782886" cy="2878283"/>
          </a:xfrm>
          <a:prstGeom prst="rect">
            <a:avLst/>
          </a:prstGeom>
          <a:noFill/>
          <a:ln w="9525">
            <a:noFill/>
            <a:miter lim="800000"/>
            <a:headEnd/>
            <a:tailEnd/>
          </a:ln>
          <a:effectLst/>
        </p:spPr>
      </p:pic>
      <p:sp>
        <p:nvSpPr>
          <p:cNvPr id="11" name="TextBox 10">
            <a:extLst>
              <a:ext uri="{FF2B5EF4-FFF2-40B4-BE49-F238E27FC236}">
                <a16:creationId xmlns:a16="http://schemas.microsoft.com/office/drawing/2014/main" id="{21D9578A-1E6B-8F96-BEAE-868EF0C012C4}"/>
              </a:ext>
            </a:extLst>
          </p:cNvPr>
          <p:cNvSpPr txBox="1"/>
          <p:nvPr/>
        </p:nvSpPr>
        <p:spPr>
          <a:xfrm>
            <a:off x="1226890" y="5461244"/>
            <a:ext cx="1098913" cy="369332"/>
          </a:xfrm>
          <a:prstGeom prst="rect">
            <a:avLst/>
          </a:prstGeom>
          <a:noFill/>
        </p:spPr>
        <p:txBody>
          <a:bodyPr wrap="square">
            <a:spAutoFit/>
          </a:bodyPr>
          <a:lstStyle/>
          <a:p>
            <a:r>
              <a:rPr lang="en-US" altLang="zh-TW" dirty="0">
                <a:solidFill>
                  <a:schemeClr val="bg1"/>
                </a:solidFill>
                <a:ea typeface="新細明體" pitchFamily="18" charset="-120"/>
              </a:rPr>
              <a:t>Box filter</a:t>
            </a:r>
          </a:p>
        </p:txBody>
      </p:sp>
      <p:sp>
        <p:nvSpPr>
          <p:cNvPr id="13" name="TextBox 12">
            <a:extLst>
              <a:ext uri="{FF2B5EF4-FFF2-40B4-BE49-F238E27FC236}">
                <a16:creationId xmlns:a16="http://schemas.microsoft.com/office/drawing/2014/main" id="{7862FF12-5083-1C49-F86D-75422168319C}"/>
              </a:ext>
            </a:extLst>
          </p:cNvPr>
          <p:cNvSpPr txBox="1"/>
          <p:nvPr/>
        </p:nvSpPr>
        <p:spPr>
          <a:xfrm>
            <a:off x="3692472" y="5474335"/>
            <a:ext cx="1929881" cy="369332"/>
          </a:xfrm>
          <a:prstGeom prst="rect">
            <a:avLst/>
          </a:prstGeom>
          <a:noFill/>
        </p:spPr>
        <p:txBody>
          <a:bodyPr wrap="square">
            <a:spAutoFit/>
          </a:bodyPr>
          <a:lstStyle/>
          <a:p>
            <a:r>
              <a:rPr lang="en-US" altLang="zh-TW" dirty="0">
                <a:solidFill>
                  <a:schemeClr val="bg1"/>
                </a:solidFill>
                <a:ea typeface="新細明體" pitchFamily="18" charset="-120"/>
              </a:rPr>
              <a:t>Weighted average</a:t>
            </a:r>
          </a:p>
        </p:txBody>
      </p:sp>
    </p:spTree>
    <p:extLst>
      <p:ext uri="{BB962C8B-B14F-4D97-AF65-F5344CB8AC3E}">
        <p14:creationId xmlns:p14="http://schemas.microsoft.com/office/powerpoint/2010/main" val="3522062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6EAF98B6-8E9B-5C06-8A33-D4737245C176}"/>
              </a:ext>
            </a:extLst>
          </p:cNvPr>
          <p:cNvSpPr>
            <a:spLocks noGrp="1"/>
          </p:cNvSpPr>
          <p:nvPr>
            <p:ph type="tbl" sz="quarter" idx="10"/>
          </p:nvPr>
        </p:nvSpPr>
        <p:spPr>
          <a:xfrm>
            <a:off x="593725" y="2284681"/>
            <a:ext cx="9808624" cy="4418123"/>
          </a:xfrm>
        </p:spPr>
        <p:txBody>
          <a:bodyPr/>
          <a:lstStyle/>
          <a:p>
            <a:r>
              <a:rPr lang="en-US" altLang="zh-TW" sz="2800" dirty="0">
                <a:ea typeface="新細明體" pitchFamily="18" charset="-120"/>
              </a:rPr>
              <a:t>The general implementation for filtering an </a:t>
            </a:r>
            <a:r>
              <a:rPr lang="en-US" altLang="zh-TW" sz="2800" i="1" dirty="0">
                <a:ea typeface="新細明體" pitchFamily="18" charset="-120"/>
              </a:rPr>
              <a:t>M </a:t>
            </a:r>
            <a:r>
              <a:rPr lang="en-US" altLang="zh-TW" sz="2800" dirty="0">
                <a:ea typeface="新細明體" pitchFamily="18" charset="-120"/>
                <a:sym typeface="Mathematica1" pitchFamily="2" charset="2"/>
              </a:rPr>
              <a:t>x </a:t>
            </a:r>
            <a:r>
              <a:rPr lang="en-US" altLang="zh-TW" sz="2800" i="1" dirty="0">
                <a:ea typeface="新細明體" pitchFamily="18" charset="-120"/>
              </a:rPr>
              <a:t>N</a:t>
            </a:r>
            <a:r>
              <a:rPr lang="en-US" altLang="zh-TW" sz="2800" dirty="0">
                <a:ea typeface="新細明體" pitchFamily="18" charset="-120"/>
              </a:rPr>
              <a:t> image with a weighted averaging filter of size </a:t>
            </a:r>
            <a:r>
              <a:rPr lang="en-US" altLang="zh-TW" sz="2800" i="1" dirty="0">
                <a:ea typeface="新細明體" pitchFamily="18" charset="-120"/>
              </a:rPr>
              <a:t>m </a:t>
            </a:r>
            <a:r>
              <a:rPr lang="en-US" altLang="zh-TW" sz="2800" dirty="0">
                <a:ea typeface="新細明體" pitchFamily="18" charset="-120"/>
                <a:sym typeface="Mathematica1" pitchFamily="2" charset="2"/>
              </a:rPr>
              <a:t>x</a:t>
            </a:r>
            <a:r>
              <a:rPr lang="en-US" altLang="zh-TW" sz="2800" i="1" dirty="0">
                <a:ea typeface="新細明體" pitchFamily="18" charset="-120"/>
              </a:rPr>
              <a:t> n</a:t>
            </a:r>
            <a:r>
              <a:rPr lang="en-US" altLang="zh-TW" sz="2800" dirty="0">
                <a:ea typeface="新細明體" pitchFamily="18" charset="-120"/>
              </a:rPr>
              <a:t> is given by </a:t>
            </a:r>
          </a:p>
          <a:p>
            <a:endParaRPr lang="en-US" altLang="zh-TW" sz="2800" dirty="0">
              <a:ea typeface="新細明體" pitchFamily="18" charset="-120"/>
            </a:endParaRPr>
          </a:p>
          <a:p>
            <a:endParaRPr lang="en-US" altLang="zh-TW" sz="2800" dirty="0">
              <a:ea typeface="新細明體" pitchFamily="18" charset="-120"/>
            </a:endParaRPr>
          </a:p>
          <a:p>
            <a:endParaRPr lang="en-US" altLang="zh-TW" sz="2800" dirty="0">
              <a:ea typeface="新細明體" pitchFamily="18" charset="-120"/>
            </a:endParaRPr>
          </a:p>
          <a:p>
            <a:pPr>
              <a:buFontTx/>
              <a:buNone/>
            </a:pPr>
            <a:endParaRPr lang="en-US" altLang="zh-TW" sz="2800" dirty="0">
              <a:ea typeface="新細明體" pitchFamily="18" charset="-120"/>
            </a:endParaRPr>
          </a:p>
          <a:p>
            <a:pPr>
              <a:buFontTx/>
              <a:buNone/>
            </a:pPr>
            <a:endParaRPr lang="en-US" altLang="zh-TW" sz="2800" dirty="0">
              <a:ea typeface="新細明體" pitchFamily="18" charset="-120"/>
            </a:endParaRPr>
          </a:p>
          <a:p>
            <a:pPr>
              <a:buFontTx/>
              <a:buNone/>
            </a:pPr>
            <a:r>
              <a:rPr lang="en-US" altLang="zh-TW" sz="2800" dirty="0">
                <a:ea typeface="新細明體" pitchFamily="18" charset="-120"/>
              </a:rPr>
              <a:t>     where </a:t>
            </a:r>
            <a:r>
              <a:rPr lang="en-US" altLang="zh-TW" sz="2800" i="1" dirty="0">
                <a:ea typeface="新細明體" pitchFamily="18" charset="-120"/>
              </a:rPr>
              <a:t>a</a:t>
            </a:r>
            <a:r>
              <a:rPr lang="en-US" altLang="zh-TW" sz="2800" dirty="0">
                <a:ea typeface="新細明體" pitchFamily="18" charset="-120"/>
              </a:rPr>
              <a:t>=(</a:t>
            </a:r>
            <a:r>
              <a:rPr lang="en-US" altLang="zh-TW" sz="2800" i="1" dirty="0">
                <a:ea typeface="新細明體" pitchFamily="18" charset="-120"/>
              </a:rPr>
              <a:t>m</a:t>
            </a:r>
            <a:r>
              <a:rPr lang="en-US" altLang="zh-TW" sz="2800" dirty="0">
                <a:ea typeface="新細明體" pitchFamily="18" charset="-120"/>
              </a:rPr>
              <a:t>-1)/2 and </a:t>
            </a:r>
            <a:r>
              <a:rPr lang="en-US" altLang="zh-TW" sz="2800" i="1" dirty="0">
                <a:ea typeface="新細明體" pitchFamily="18" charset="-120"/>
              </a:rPr>
              <a:t>b</a:t>
            </a:r>
            <a:r>
              <a:rPr lang="en-US" altLang="zh-TW" sz="2800" dirty="0">
                <a:ea typeface="新細明體" pitchFamily="18" charset="-120"/>
              </a:rPr>
              <a:t>=(</a:t>
            </a:r>
            <a:r>
              <a:rPr lang="en-US" altLang="zh-TW" sz="2800" i="1" dirty="0">
                <a:ea typeface="新細明體" pitchFamily="18" charset="-120"/>
              </a:rPr>
              <a:t>n</a:t>
            </a:r>
            <a:r>
              <a:rPr lang="en-US" altLang="zh-TW" sz="2800" dirty="0">
                <a:ea typeface="新細明體" pitchFamily="18" charset="-120"/>
              </a:rPr>
              <a:t>-1)/2</a:t>
            </a:r>
          </a:p>
        </p:txBody>
      </p:sp>
      <p:sp>
        <p:nvSpPr>
          <p:cNvPr id="4" name="Title 1">
            <a:extLst>
              <a:ext uri="{FF2B5EF4-FFF2-40B4-BE49-F238E27FC236}">
                <a16:creationId xmlns:a16="http://schemas.microsoft.com/office/drawing/2014/main" id="{0C06DBBC-2EFE-CB57-FEF3-AB0C57A021F1}"/>
              </a:ext>
            </a:extLst>
          </p:cNvPr>
          <p:cNvSpPr>
            <a:spLocks noGrp="1"/>
          </p:cNvSpPr>
          <p:nvPr>
            <p:ph type="title"/>
          </p:nvPr>
        </p:nvSpPr>
        <p:spPr>
          <a:xfrm>
            <a:off x="593725" y="604007"/>
            <a:ext cx="10972800" cy="1169231"/>
          </a:xfrm>
        </p:spPr>
        <p:txBody>
          <a:bodyPr anchor="b">
            <a:normAutofit/>
          </a:bodyPr>
          <a:lstStyle/>
          <a:p>
            <a:r>
              <a:rPr lang="en-US" b="1" i="0" dirty="0">
                <a:effectLst/>
              </a:rPr>
              <a:t>Smoothing Spatial Filters</a:t>
            </a:r>
          </a:p>
        </p:txBody>
      </p:sp>
      <p:pic>
        <p:nvPicPr>
          <p:cNvPr id="12" name="Picture 11">
            <a:extLst>
              <a:ext uri="{FF2B5EF4-FFF2-40B4-BE49-F238E27FC236}">
                <a16:creationId xmlns:a16="http://schemas.microsoft.com/office/drawing/2014/main" id="{FD8737E2-B346-ACBC-E089-0DD91E3CD07D}"/>
              </a:ext>
            </a:extLst>
          </p:cNvPr>
          <p:cNvPicPr>
            <a:picLocks noChangeAspect="1"/>
          </p:cNvPicPr>
          <p:nvPr/>
        </p:nvPicPr>
        <p:blipFill>
          <a:blip r:embed="rId2"/>
          <a:stretch>
            <a:fillRect/>
          </a:stretch>
        </p:blipFill>
        <p:spPr>
          <a:xfrm>
            <a:off x="1789651" y="3159050"/>
            <a:ext cx="5082540" cy="1882140"/>
          </a:xfrm>
          <a:prstGeom prst="rect">
            <a:avLst/>
          </a:prstGeom>
        </p:spPr>
      </p:pic>
    </p:spTree>
    <p:extLst>
      <p:ext uri="{BB962C8B-B14F-4D97-AF65-F5344CB8AC3E}">
        <p14:creationId xmlns:p14="http://schemas.microsoft.com/office/powerpoint/2010/main" val="1967939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DC4-8B30-98A0-5BAB-C78BA4A4AD55}"/>
              </a:ext>
            </a:extLst>
          </p:cNvPr>
          <p:cNvSpPr>
            <a:spLocks noGrp="1"/>
          </p:cNvSpPr>
          <p:nvPr>
            <p:ph type="title"/>
          </p:nvPr>
        </p:nvSpPr>
        <p:spPr>
          <a:xfrm>
            <a:off x="575310" y="278129"/>
            <a:ext cx="5063490" cy="2354026"/>
          </a:xfrm>
        </p:spPr>
        <p:txBody>
          <a:bodyPr anchor="b">
            <a:normAutofit/>
          </a:bodyPr>
          <a:lstStyle/>
          <a:p>
            <a:r>
              <a:rPr lang="en-US" dirty="0"/>
              <a:t>References</a:t>
            </a:r>
          </a:p>
        </p:txBody>
      </p:sp>
      <p:sp>
        <p:nvSpPr>
          <p:cNvPr id="3" name="Content Placeholder 2">
            <a:extLst>
              <a:ext uri="{FF2B5EF4-FFF2-40B4-BE49-F238E27FC236}">
                <a16:creationId xmlns:a16="http://schemas.microsoft.com/office/drawing/2014/main" id="{4096FB3A-B62C-3DAB-4FD1-B4EBDD650AEF}"/>
              </a:ext>
            </a:extLst>
          </p:cNvPr>
          <p:cNvSpPr>
            <a:spLocks noGrp="1"/>
          </p:cNvSpPr>
          <p:nvPr>
            <p:ph sz="quarter" idx="16"/>
          </p:nvPr>
        </p:nvSpPr>
        <p:spPr>
          <a:xfrm>
            <a:off x="594359" y="3279579"/>
            <a:ext cx="8046301" cy="2994415"/>
          </a:xfrm>
        </p:spPr>
        <p:txBody>
          <a:bodyPr>
            <a:normAutofit fontScale="77500" lnSpcReduction="20000"/>
          </a:bodyPr>
          <a:lstStyle/>
          <a:p>
            <a:r>
              <a:rPr lang="en-US" sz="1700" b="1" dirty="0"/>
              <a:t> </a:t>
            </a:r>
            <a:r>
              <a:rPr lang="en-US" sz="1700" dirty="0"/>
              <a:t>Digital Image Processing (third edition):          </a:t>
            </a:r>
          </a:p>
          <a:p>
            <a:r>
              <a:rPr lang="en-US" sz="1700" dirty="0"/>
              <a:t>Chapter 3: Image Enhancement in the Spatial Domain.</a:t>
            </a:r>
          </a:p>
          <a:p>
            <a:r>
              <a:rPr lang="en-US" sz="1800" dirty="0">
                <a:solidFill>
                  <a:srgbClr val="000000"/>
                </a:solidFill>
                <a:cs typeface="Times New Roman" pitchFamily="18" charset="0"/>
              </a:rPr>
              <a:t>Gonzalez R. C., Woods R. E., Digital Image Processing, Pearson Education, Second Edition, 2006.</a:t>
            </a:r>
          </a:p>
          <a:p>
            <a:endParaRPr lang="en-US" sz="1700" dirty="0"/>
          </a:p>
          <a:p>
            <a:endParaRPr lang="en-US" sz="1700" dirty="0"/>
          </a:p>
          <a:p>
            <a:r>
              <a:rPr lang="en-US" sz="1700" dirty="0">
                <a:hlinkClick r:id="rId3"/>
              </a:rPr>
              <a:t>https://youtu.be/fyO9S1UMhcs?si=juqP2R8-nuyQjOyu</a:t>
            </a:r>
            <a:endParaRPr lang="en-US" sz="1700" dirty="0"/>
          </a:p>
          <a:p>
            <a:r>
              <a:rPr lang="en-US" sz="1700" dirty="0">
                <a:hlinkClick r:id="rId4"/>
              </a:rPr>
              <a:t>https://youtu.be/5G6Qrr7OJcA?si=hb4TEzl4xh1wbuh9</a:t>
            </a:r>
            <a:endParaRPr lang="en-US" sz="1700" dirty="0"/>
          </a:p>
          <a:p>
            <a:r>
              <a:rPr lang="en-US" sz="1700" dirty="0">
                <a:hlinkClick r:id="rId5"/>
              </a:rPr>
              <a:t>https://youtu.be/K0FL3gTcJH8?si=CuAxMqKn9_mDU7Yi</a:t>
            </a:r>
            <a:endParaRPr lang="en-US" sz="1700" dirty="0"/>
          </a:p>
          <a:p>
            <a:endParaRPr lang="en-US" sz="1700" dirty="0"/>
          </a:p>
          <a:p>
            <a:endParaRPr lang="en-US" sz="1700" dirty="0"/>
          </a:p>
          <a:p>
            <a:endParaRPr lang="en-US" sz="1700" b="0" i="0" dirty="0">
              <a:effectLst/>
            </a:endParaRPr>
          </a:p>
        </p:txBody>
      </p:sp>
    </p:spTree>
    <p:extLst>
      <p:ext uri="{BB962C8B-B14F-4D97-AF65-F5344CB8AC3E}">
        <p14:creationId xmlns:p14="http://schemas.microsoft.com/office/powerpoint/2010/main" val="18507688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5486400" cy="3291840"/>
          </a:xfrm>
        </p:spPr>
        <p:txBody>
          <a:bodyPr/>
          <a:lstStyle/>
          <a:p>
            <a:r>
              <a:rPr lang="en-US" dirty="0"/>
              <a:t>Thank you</a:t>
            </a:r>
          </a:p>
        </p:txBody>
      </p:sp>
    </p:spTree>
    <p:extLst>
      <p:ext uri="{BB962C8B-B14F-4D97-AF65-F5344CB8AC3E}">
        <p14:creationId xmlns:p14="http://schemas.microsoft.com/office/powerpoint/2010/main" val="4261132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6348B-2A8C-C923-8D93-741CA4C8D9E5}"/>
              </a:ext>
            </a:extLst>
          </p:cNvPr>
          <p:cNvSpPr>
            <a:spLocks noGrp="1"/>
          </p:cNvSpPr>
          <p:nvPr>
            <p:ph type="title"/>
          </p:nvPr>
        </p:nvSpPr>
        <p:spPr>
          <a:xfrm>
            <a:off x="594360" y="202400"/>
            <a:ext cx="10972800" cy="2087794"/>
          </a:xfrm>
        </p:spPr>
        <p:txBody>
          <a:bodyPr/>
          <a:lstStyle/>
          <a:p>
            <a:r>
              <a:rPr lang="en-US" dirty="0">
                <a:solidFill>
                  <a:schemeClr val="bg1"/>
                </a:solidFill>
              </a:rPr>
              <a:t>Spatial domain methods</a:t>
            </a:r>
            <a:br>
              <a:rPr lang="en-US" dirty="0">
                <a:solidFill>
                  <a:schemeClr val="bg1"/>
                </a:solidFill>
              </a:rPr>
            </a:br>
            <a:endParaRPr lang="en-US" dirty="0"/>
          </a:p>
        </p:txBody>
      </p:sp>
      <p:sp>
        <p:nvSpPr>
          <p:cNvPr id="3" name="Table Placeholder 2">
            <a:extLst>
              <a:ext uri="{FF2B5EF4-FFF2-40B4-BE49-F238E27FC236}">
                <a16:creationId xmlns:a16="http://schemas.microsoft.com/office/drawing/2014/main" id="{8AD3B454-A318-58E5-AA16-482C4CF0E694}"/>
              </a:ext>
            </a:extLst>
          </p:cNvPr>
          <p:cNvSpPr>
            <a:spLocks noGrp="1"/>
          </p:cNvSpPr>
          <p:nvPr>
            <p:ph type="tbl" sz="quarter" idx="10"/>
          </p:nvPr>
        </p:nvSpPr>
        <p:spPr>
          <a:xfrm>
            <a:off x="594360" y="2628629"/>
            <a:ext cx="10972800" cy="2087794"/>
          </a:xfrm>
        </p:spPr>
        <p:txBody>
          <a:bodyPr/>
          <a:lstStyle/>
          <a:p>
            <a:r>
              <a:rPr lang="en-US" dirty="0"/>
              <a:t>In these methods a operation (linear or non linear) is performed on the pixels in the neighborhood of coordinate (</a:t>
            </a:r>
            <a:r>
              <a:rPr lang="en-US" dirty="0" err="1"/>
              <a:t>x,y</a:t>
            </a:r>
            <a:r>
              <a:rPr lang="en-US" dirty="0"/>
              <a:t>) in the input image F, giving enhanced image F</a:t>
            </a:r>
          </a:p>
          <a:p>
            <a:r>
              <a:rPr lang="en-US" dirty="0" err="1"/>
              <a:t>Nighborhood</a:t>
            </a:r>
            <a:r>
              <a:rPr lang="en-US" dirty="0"/>
              <a:t> can be any shape but generally it is rectangular (3*3 , 5*5, 9*9 </a:t>
            </a:r>
            <a:r>
              <a:rPr lang="en-US" dirty="0" err="1"/>
              <a:t>ect</a:t>
            </a:r>
            <a:r>
              <a:rPr lang="en-US" dirty="0"/>
              <a:t>)</a:t>
            </a:r>
          </a:p>
        </p:txBody>
      </p:sp>
      <p:sp>
        <p:nvSpPr>
          <p:cNvPr id="4" name="Table Placeholder 2">
            <a:extLst>
              <a:ext uri="{FF2B5EF4-FFF2-40B4-BE49-F238E27FC236}">
                <a16:creationId xmlns:a16="http://schemas.microsoft.com/office/drawing/2014/main" id="{316A5771-26E2-08D1-240C-3A573DC47EF9}"/>
              </a:ext>
            </a:extLst>
          </p:cNvPr>
          <p:cNvSpPr txBox="1">
            <a:spLocks/>
          </p:cNvSpPr>
          <p:nvPr/>
        </p:nvSpPr>
        <p:spPr>
          <a:xfrm>
            <a:off x="5820772" y="5673459"/>
            <a:ext cx="6190934" cy="1306181"/>
          </a:xfrm>
          <a:prstGeom prst="rect">
            <a:avLst/>
          </a:prstGeom>
        </p:spPr>
        <p:txBody>
          <a:bodyPr vert="horz" lIns="91440" tIns="45720" rIns="91440" bIns="45720" rtlCol="0">
            <a:noAutofit/>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Where  f(</a:t>
            </a:r>
            <a:r>
              <a:rPr lang="en-US" sz="1600" dirty="0" err="1"/>
              <a:t>x,y</a:t>
            </a:r>
            <a:r>
              <a:rPr lang="en-US" sz="1600" dirty="0"/>
              <a:t>) is the input image</a:t>
            </a:r>
          </a:p>
          <a:p>
            <a:r>
              <a:rPr lang="en-US" sz="1600" dirty="0"/>
              <a:t> g(</a:t>
            </a:r>
            <a:r>
              <a:rPr lang="en-US" sz="1600" dirty="0" err="1"/>
              <a:t>x,y</a:t>
            </a:r>
            <a:r>
              <a:rPr lang="en-US" sz="1600" dirty="0"/>
              <a:t>) is the processed image</a:t>
            </a:r>
          </a:p>
          <a:p>
            <a:r>
              <a:rPr lang="en-US" sz="1600" dirty="0"/>
              <a:t> T is an operator on f defined over some neighborhood of (</a:t>
            </a:r>
            <a:r>
              <a:rPr lang="en-US" sz="1600" dirty="0" err="1"/>
              <a:t>x,y</a:t>
            </a:r>
            <a:r>
              <a:rPr lang="en-US" sz="1600" dirty="0"/>
              <a:t>)</a:t>
            </a:r>
            <a:endParaRPr lang="en-US" sz="1600" dirty="0">
              <a:solidFill>
                <a:srgbClr val="FF0000"/>
              </a:solidFill>
            </a:endParaRPr>
          </a:p>
        </p:txBody>
      </p:sp>
      <p:sp>
        <p:nvSpPr>
          <p:cNvPr id="5" name="Table Placeholder 2">
            <a:extLst>
              <a:ext uri="{FF2B5EF4-FFF2-40B4-BE49-F238E27FC236}">
                <a16:creationId xmlns:a16="http://schemas.microsoft.com/office/drawing/2014/main" id="{2432CE88-A57C-FB30-CB02-2088D30748CE}"/>
              </a:ext>
            </a:extLst>
          </p:cNvPr>
          <p:cNvSpPr txBox="1">
            <a:spLocks/>
          </p:cNvSpPr>
          <p:nvPr/>
        </p:nvSpPr>
        <p:spPr>
          <a:xfrm>
            <a:off x="3624254" y="4717821"/>
            <a:ext cx="3028216" cy="718245"/>
          </a:xfrm>
          <a:prstGeom prst="rect">
            <a:avLst/>
          </a:prstGeom>
        </p:spPr>
        <p:txBody>
          <a:bodyPr vert="horz" lIns="91440" tIns="45720" rIns="91440" bIns="45720" rtlCol="0">
            <a:noAutofit/>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FF0000"/>
                </a:solidFill>
              </a:rPr>
              <a:t>g(</a:t>
            </a:r>
            <a:r>
              <a:rPr lang="en-US" dirty="0" err="1">
                <a:solidFill>
                  <a:srgbClr val="FF0000"/>
                </a:solidFill>
              </a:rPr>
              <a:t>x,y</a:t>
            </a:r>
            <a:r>
              <a:rPr lang="en-US" dirty="0">
                <a:solidFill>
                  <a:srgbClr val="FF0000"/>
                </a:solidFill>
              </a:rPr>
              <a:t>) = T[f(</a:t>
            </a:r>
            <a:r>
              <a:rPr lang="en-US" dirty="0" err="1">
                <a:solidFill>
                  <a:srgbClr val="FF0000"/>
                </a:solidFill>
              </a:rPr>
              <a:t>x,y</a:t>
            </a:r>
            <a:r>
              <a:rPr lang="en-US" dirty="0">
                <a:solidFill>
                  <a:srgbClr val="FF0000"/>
                </a:solidFill>
              </a:rPr>
              <a:t>)] </a:t>
            </a:r>
          </a:p>
        </p:txBody>
      </p:sp>
    </p:spTree>
    <p:extLst>
      <p:ext uri="{BB962C8B-B14F-4D97-AF65-F5344CB8AC3E}">
        <p14:creationId xmlns:p14="http://schemas.microsoft.com/office/powerpoint/2010/main" val="1922302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1695-B0A0-6E62-83E8-2584B37AC993}"/>
              </a:ext>
            </a:extLst>
          </p:cNvPr>
          <p:cNvSpPr>
            <a:spLocks noGrp="1"/>
          </p:cNvSpPr>
          <p:nvPr>
            <p:ph type="title"/>
          </p:nvPr>
        </p:nvSpPr>
        <p:spPr/>
        <p:txBody>
          <a:bodyPr/>
          <a:lstStyle/>
          <a:p>
            <a:r>
              <a:rPr lang="en-US" dirty="0"/>
              <a:t>Grey Scale Manipulation</a:t>
            </a:r>
          </a:p>
        </p:txBody>
      </p:sp>
      <p:sp>
        <p:nvSpPr>
          <p:cNvPr id="3" name="Table Placeholder 2">
            <a:extLst>
              <a:ext uri="{FF2B5EF4-FFF2-40B4-BE49-F238E27FC236}">
                <a16:creationId xmlns:a16="http://schemas.microsoft.com/office/drawing/2014/main" id="{33F25803-2009-EEFF-A3DF-427EF7B2B13A}"/>
              </a:ext>
            </a:extLst>
          </p:cNvPr>
          <p:cNvSpPr>
            <a:spLocks noGrp="1"/>
          </p:cNvSpPr>
          <p:nvPr>
            <p:ph type="tbl" sz="quarter" idx="10"/>
          </p:nvPr>
        </p:nvSpPr>
        <p:spPr/>
        <p:txBody>
          <a:bodyPr/>
          <a:lstStyle/>
          <a:p>
            <a:r>
              <a:rPr lang="en-US" dirty="0"/>
              <a:t>Simplest from of window (1*1)</a:t>
            </a:r>
          </a:p>
          <a:p>
            <a:r>
              <a:rPr lang="en-US" dirty="0"/>
              <a:t>Assume input grey scale values are in range </a:t>
            </a:r>
          </a:p>
          <a:p>
            <a:pPr marL="0" indent="0">
              <a:buNone/>
            </a:pPr>
            <a:r>
              <a:rPr lang="en-US" dirty="0"/>
              <a:t>[0 , L-1] (in 8 bit images L = 256) </a:t>
            </a:r>
          </a:p>
          <a:p>
            <a:pPr marL="0" indent="0">
              <a:buNone/>
            </a:pPr>
            <a:r>
              <a:rPr lang="en-US" dirty="0"/>
              <a:t>   </a:t>
            </a:r>
          </a:p>
          <a:p>
            <a:pPr marL="0" indent="0">
              <a:buNone/>
            </a:pPr>
            <a:endParaRPr lang="en-US" dirty="0"/>
          </a:p>
          <a:p>
            <a:pPr marL="0" indent="0">
              <a:buNone/>
            </a:pPr>
            <a:r>
              <a:rPr lang="en-US" dirty="0"/>
              <a:t>Where, s and r variables </a:t>
            </a:r>
            <a:r>
              <a:rPr lang="en-US" dirty="0" err="1"/>
              <a:t>denothing</a:t>
            </a:r>
            <a:r>
              <a:rPr lang="en-US" dirty="0"/>
              <a:t>, respectively, the intensity of g and f at any point (</a:t>
            </a:r>
            <a:r>
              <a:rPr lang="en-US" dirty="0" err="1"/>
              <a:t>x,y</a:t>
            </a:r>
            <a:r>
              <a:rPr lang="en-US" dirty="0"/>
              <a:t>). </a:t>
            </a:r>
          </a:p>
          <a:p>
            <a:pPr marL="0" indent="0">
              <a:buNone/>
            </a:pPr>
            <a:endParaRPr lang="en-US" dirty="0"/>
          </a:p>
          <a:p>
            <a:pPr marL="0" indent="0">
              <a:buNone/>
            </a:pPr>
            <a:endParaRPr lang="en-US" dirty="0"/>
          </a:p>
          <a:p>
            <a:pPr marL="0" indent="0">
              <a:buNone/>
            </a:pPr>
            <a:endParaRPr lang="en-US" dirty="0"/>
          </a:p>
        </p:txBody>
      </p:sp>
      <p:sp>
        <p:nvSpPr>
          <p:cNvPr id="4" name="Table Placeholder 2">
            <a:extLst>
              <a:ext uri="{FF2B5EF4-FFF2-40B4-BE49-F238E27FC236}">
                <a16:creationId xmlns:a16="http://schemas.microsoft.com/office/drawing/2014/main" id="{BA166598-DFD4-9F3D-F8A2-E638FD5F260A}"/>
              </a:ext>
            </a:extLst>
          </p:cNvPr>
          <p:cNvSpPr txBox="1">
            <a:spLocks/>
          </p:cNvSpPr>
          <p:nvPr/>
        </p:nvSpPr>
        <p:spPr>
          <a:xfrm>
            <a:off x="2978092" y="4446999"/>
            <a:ext cx="2088860" cy="687897"/>
          </a:xfrm>
          <a:prstGeom prst="rect">
            <a:avLst/>
          </a:prstGeom>
        </p:spPr>
        <p:txBody>
          <a:bodyPr vert="horz" lIns="91440" tIns="45720" rIns="91440" bIns="45720" rtlCol="0">
            <a:noAutofit/>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0000"/>
                </a:solidFill>
              </a:rPr>
              <a:t>   S= T(r)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1622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67BDE-447C-065B-FA08-877EB5E79F70}"/>
              </a:ext>
            </a:extLst>
          </p:cNvPr>
          <p:cNvSpPr>
            <a:spLocks noGrp="1"/>
          </p:cNvSpPr>
          <p:nvPr>
            <p:ph type="title"/>
          </p:nvPr>
        </p:nvSpPr>
        <p:spPr>
          <a:xfrm>
            <a:off x="609600" y="672183"/>
            <a:ext cx="10972800" cy="1693512"/>
          </a:xfrm>
        </p:spPr>
        <p:txBody>
          <a:bodyPr/>
          <a:lstStyle/>
          <a:p>
            <a:r>
              <a:rPr lang="en-US" sz="4400" dirty="0"/>
              <a:t>Background</a:t>
            </a:r>
            <a:br>
              <a:rPr lang="en-US" sz="4400" dirty="0"/>
            </a:br>
            <a:endParaRPr lang="en-US" dirty="0"/>
          </a:p>
        </p:txBody>
      </p:sp>
      <p:pic>
        <p:nvPicPr>
          <p:cNvPr id="4" name="Picture 2">
            <a:extLst>
              <a:ext uri="{FF2B5EF4-FFF2-40B4-BE49-F238E27FC236}">
                <a16:creationId xmlns:a16="http://schemas.microsoft.com/office/drawing/2014/main" id="{CC5C69C6-C15C-5375-2506-1C969AC6402C}"/>
              </a:ext>
            </a:extLst>
          </p:cNvPr>
          <p:cNvPicPr>
            <a:picLocks noGrp="1" noChangeAspect="1" noChangeArrowheads="1"/>
          </p:cNvPicPr>
          <p:nvPr>
            <p:ph type="tbl" sz="quarter" idx="10"/>
          </p:nvPr>
        </p:nvPicPr>
        <p:blipFill>
          <a:blip r:embed="rId2" cstate="print"/>
          <a:srcRect/>
          <a:stretch>
            <a:fillRect/>
          </a:stretch>
        </p:blipFill>
        <p:spPr bwMode="auto">
          <a:xfrm>
            <a:off x="7020073" y="2052871"/>
            <a:ext cx="5182759" cy="4570907"/>
          </a:xfrm>
          <a:prstGeom prst="rect">
            <a:avLst/>
          </a:prstGeom>
          <a:noFill/>
          <a:ln w="9525">
            <a:noFill/>
            <a:miter lim="800000"/>
            <a:headEnd/>
            <a:tailEnd/>
          </a:ln>
          <a:effectLst/>
        </p:spPr>
      </p:pic>
      <p:pic>
        <p:nvPicPr>
          <p:cNvPr id="5" name="Picture 3">
            <a:extLst>
              <a:ext uri="{FF2B5EF4-FFF2-40B4-BE49-F238E27FC236}">
                <a16:creationId xmlns:a16="http://schemas.microsoft.com/office/drawing/2014/main" id="{F0E3BD02-5943-E2F0-AC00-26700BB2388E}"/>
              </a:ext>
            </a:extLst>
          </p:cNvPr>
          <p:cNvPicPr>
            <a:picLocks noChangeAspect="1" noChangeArrowheads="1"/>
          </p:cNvPicPr>
          <p:nvPr/>
        </p:nvPicPr>
        <p:blipFill>
          <a:blip r:embed="rId3" cstate="print"/>
          <a:srcRect/>
          <a:stretch>
            <a:fillRect/>
          </a:stretch>
        </p:blipFill>
        <p:spPr bwMode="auto">
          <a:xfrm>
            <a:off x="5227855" y="3836211"/>
            <a:ext cx="2556776" cy="2724142"/>
          </a:xfrm>
          <a:prstGeom prst="rect">
            <a:avLst/>
          </a:prstGeom>
          <a:noFill/>
          <a:ln w="9525">
            <a:noFill/>
            <a:miter lim="800000"/>
            <a:headEnd/>
            <a:tailEnd/>
          </a:ln>
          <a:effectLst/>
        </p:spPr>
      </p:pic>
      <p:sp>
        <p:nvSpPr>
          <p:cNvPr id="6" name="Text Box 5">
            <a:extLst>
              <a:ext uri="{FF2B5EF4-FFF2-40B4-BE49-F238E27FC236}">
                <a16:creationId xmlns:a16="http://schemas.microsoft.com/office/drawing/2014/main" id="{B66ECF03-3F53-57F6-5A05-8EAFDB1EF996}"/>
              </a:ext>
            </a:extLst>
          </p:cNvPr>
          <p:cNvSpPr txBox="1">
            <a:spLocks noChangeArrowheads="1"/>
          </p:cNvSpPr>
          <p:nvPr/>
        </p:nvSpPr>
        <p:spPr bwMode="auto">
          <a:xfrm>
            <a:off x="141357" y="3032096"/>
            <a:ext cx="5086498" cy="584775"/>
          </a:xfrm>
          <a:prstGeom prst="rect">
            <a:avLst/>
          </a:prstGeom>
          <a:noFill/>
          <a:ln w="9525">
            <a:noFill/>
            <a:miter lim="800000"/>
            <a:headEnd/>
            <a:tailEnd/>
          </a:ln>
          <a:effectLst/>
        </p:spPr>
        <p:txBody>
          <a:bodyPr wrap="square">
            <a:spAutoFit/>
          </a:bodyPr>
          <a:lstStyle/>
          <a:p>
            <a:r>
              <a:rPr lang="en-US" sz="3200" i="1" dirty="0">
                <a:solidFill>
                  <a:schemeClr val="bg1"/>
                </a:solidFill>
              </a:rPr>
              <a:t>g</a:t>
            </a:r>
            <a:r>
              <a:rPr lang="en-US" sz="3200" dirty="0">
                <a:solidFill>
                  <a:schemeClr val="bg1"/>
                </a:solidFill>
              </a:rPr>
              <a:t>(</a:t>
            </a:r>
            <a:r>
              <a:rPr lang="en-US" sz="3200" i="1" dirty="0">
                <a:solidFill>
                  <a:schemeClr val="bg1"/>
                </a:solidFill>
              </a:rPr>
              <a:t>x</a:t>
            </a:r>
            <a:r>
              <a:rPr lang="en-US" sz="3200" dirty="0">
                <a:solidFill>
                  <a:schemeClr val="bg1"/>
                </a:solidFill>
              </a:rPr>
              <a:t>, </a:t>
            </a:r>
            <a:r>
              <a:rPr lang="en-US" sz="3200" i="1" dirty="0">
                <a:solidFill>
                  <a:schemeClr val="bg1"/>
                </a:solidFill>
              </a:rPr>
              <a:t>y</a:t>
            </a:r>
            <a:r>
              <a:rPr lang="en-US" sz="3200" dirty="0">
                <a:solidFill>
                  <a:schemeClr val="bg1"/>
                </a:solidFill>
              </a:rPr>
              <a:t>) = </a:t>
            </a:r>
            <a:r>
              <a:rPr lang="en-US" sz="3200" i="1" dirty="0">
                <a:solidFill>
                  <a:schemeClr val="bg1"/>
                </a:solidFill>
              </a:rPr>
              <a:t>T</a:t>
            </a:r>
            <a:r>
              <a:rPr lang="en-US" sz="3200" dirty="0">
                <a:solidFill>
                  <a:schemeClr val="bg1"/>
                </a:solidFill>
              </a:rPr>
              <a:t>[</a:t>
            </a:r>
            <a:r>
              <a:rPr lang="en-US" sz="3200" i="1" dirty="0">
                <a:solidFill>
                  <a:schemeClr val="bg1"/>
                </a:solidFill>
              </a:rPr>
              <a:t>f</a:t>
            </a:r>
            <a:r>
              <a:rPr lang="en-US" sz="3200" dirty="0">
                <a:solidFill>
                  <a:schemeClr val="bg1"/>
                </a:solidFill>
              </a:rPr>
              <a:t>(</a:t>
            </a:r>
            <a:r>
              <a:rPr lang="en-US" sz="3200" i="1" dirty="0">
                <a:solidFill>
                  <a:schemeClr val="bg1"/>
                </a:solidFill>
              </a:rPr>
              <a:t>x</a:t>
            </a:r>
            <a:r>
              <a:rPr lang="en-US" sz="3200" dirty="0">
                <a:solidFill>
                  <a:schemeClr val="bg1"/>
                </a:solidFill>
              </a:rPr>
              <a:t>, </a:t>
            </a:r>
            <a:r>
              <a:rPr lang="en-US" sz="3200" i="1" dirty="0">
                <a:solidFill>
                  <a:schemeClr val="bg1"/>
                </a:solidFill>
              </a:rPr>
              <a:t>y</a:t>
            </a:r>
            <a:r>
              <a:rPr lang="en-US" sz="3200" dirty="0">
                <a:solidFill>
                  <a:schemeClr val="bg1"/>
                </a:solidFill>
              </a:rPr>
              <a:t>)]  =&gt;  </a:t>
            </a:r>
            <a:r>
              <a:rPr lang="en-US" sz="3200" i="1" dirty="0">
                <a:solidFill>
                  <a:schemeClr val="bg1"/>
                </a:solidFill>
              </a:rPr>
              <a:t>s</a:t>
            </a:r>
            <a:r>
              <a:rPr lang="en-US" sz="3200" dirty="0">
                <a:solidFill>
                  <a:schemeClr val="bg1"/>
                </a:solidFill>
              </a:rPr>
              <a:t> = </a:t>
            </a:r>
            <a:r>
              <a:rPr lang="en-US" sz="3200" i="1" dirty="0">
                <a:solidFill>
                  <a:schemeClr val="bg1"/>
                </a:solidFill>
              </a:rPr>
              <a:t>T</a:t>
            </a:r>
            <a:r>
              <a:rPr lang="en-US" sz="3200" dirty="0">
                <a:solidFill>
                  <a:schemeClr val="bg1"/>
                </a:solidFill>
              </a:rPr>
              <a:t>(</a:t>
            </a:r>
            <a:r>
              <a:rPr lang="en-US" sz="3200" i="1" dirty="0">
                <a:solidFill>
                  <a:schemeClr val="bg1"/>
                </a:solidFill>
              </a:rPr>
              <a:t>r</a:t>
            </a:r>
            <a:r>
              <a:rPr lang="en-US" sz="3200" dirty="0">
                <a:solidFill>
                  <a:schemeClr val="bg1"/>
                </a:solidFill>
              </a:rPr>
              <a:t>)</a:t>
            </a:r>
          </a:p>
        </p:txBody>
      </p:sp>
    </p:spTree>
    <p:extLst>
      <p:ext uri="{BB962C8B-B14F-4D97-AF65-F5344CB8AC3E}">
        <p14:creationId xmlns:p14="http://schemas.microsoft.com/office/powerpoint/2010/main" val="3711335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E1195-4499-A163-F9CC-89E987CEA93A}"/>
              </a:ext>
            </a:extLst>
          </p:cNvPr>
          <p:cNvSpPr>
            <a:spLocks noGrp="1"/>
          </p:cNvSpPr>
          <p:nvPr>
            <p:ph type="title"/>
          </p:nvPr>
        </p:nvSpPr>
        <p:spPr>
          <a:xfrm>
            <a:off x="552414" y="109769"/>
            <a:ext cx="7056401" cy="1655279"/>
          </a:xfrm>
        </p:spPr>
        <p:txBody>
          <a:bodyPr/>
          <a:lstStyle/>
          <a:p>
            <a:r>
              <a:rPr lang="en-US" dirty="0"/>
              <a:t>gray-level transformation functions</a:t>
            </a:r>
          </a:p>
        </p:txBody>
      </p:sp>
      <p:pic>
        <p:nvPicPr>
          <p:cNvPr id="4" name="Picture 4">
            <a:extLst>
              <a:ext uri="{FF2B5EF4-FFF2-40B4-BE49-F238E27FC236}">
                <a16:creationId xmlns:a16="http://schemas.microsoft.com/office/drawing/2014/main" id="{890111C4-754D-A7E9-E5D1-D4D6CD6ACA1A}"/>
              </a:ext>
            </a:extLst>
          </p:cNvPr>
          <p:cNvPicPr>
            <a:picLocks noGrp="1" noChangeAspect="1" noChangeArrowheads="1"/>
          </p:cNvPicPr>
          <p:nvPr>
            <p:ph type="tbl" sz="quarter" idx="10"/>
          </p:nvPr>
        </p:nvPicPr>
        <p:blipFill>
          <a:blip r:embed="rId2" cstate="print"/>
          <a:srcRect/>
          <a:stretch>
            <a:fillRect/>
          </a:stretch>
        </p:blipFill>
        <p:spPr bwMode="auto">
          <a:xfrm>
            <a:off x="5886843" y="1215180"/>
            <a:ext cx="6170509" cy="5529569"/>
          </a:xfrm>
          <a:prstGeom prst="rect">
            <a:avLst/>
          </a:prstGeom>
          <a:noFill/>
          <a:ln w="9525">
            <a:noFill/>
            <a:miter lim="800000"/>
            <a:headEnd/>
            <a:tailEnd/>
          </a:ln>
          <a:effectLst/>
        </p:spPr>
      </p:pic>
      <p:pic>
        <p:nvPicPr>
          <p:cNvPr id="5" name="Picture 5">
            <a:extLst>
              <a:ext uri="{FF2B5EF4-FFF2-40B4-BE49-F238E27FC236}">
                <a16:creationId xmlns:a16="http://schemas.microsoft.com/office/drawing/2014/main" id="{7B5B6194-5B75-C577-57C8-5AA205BED605}"/>
              </a:ext>
            </a:extLst>
          </p:cNvPr>
          <p:cNvPicPr>
            <a:picLocks noChangeAspect="1" noChangeArrowheads="1"/>
          </p:cNvPicPr>
          <p:nvPr/>
        </p:nvPicPr>
        <p:blipFill>
          <a:blip r:embed="rId3" cstate="print"/>
          <a:srcRect/>
          <a:stretch>
            <a:fillRect/>
          </a:stretch>
        </p:blipFill>
        <p:spPr bwMode="auto">
          <a:xfrm>
            <a:off x="3743718" y="4990737"/>
            <a:ext cx="2143125" cy="1754012"/>
          </a:xfrm>
          <a:prstGeom prst="rect">
            <a:avLst/>
          </a:prstGeom>
          <a:noFill/>
          <a:ln w="9525">
            <a:noFill/>
            <a:miter lim="800000"/>
            <a:headEnd/>
            <a:tailEnd/>
          </a:ln>
          <a:effectLst/>
        </p:spPr>
      </p:pic>
      <p:sp>
        <p:nvSpPr>
          <p:cNvPr id="6" name="Table Placeholder 2">
            <a:extLst>
              <a:ext uri="{FF2B5EF4-FFF2-40B4-BE49-F238E27FC236}">
                <a16:creationId xmlns:a16="http://schemas.microsoft.com/office/drawing/2014/main" id="{57B38C48-A085-5970-A764-D6134AB199F9}"/>
              </a:ext>
            </a:extLst>
          </p:cNvPr>
          <p:cNvSpPr txBox="1">
            <a:spLocks/>
          </p:cNvSpPr>
          <p:nvPr/>
        </p:nvSpPr>
        <p:spPr>
          <a:xfrm>
            <a:off x="782288" y="2928591"/>
            <a:ext cx="4720890" cy="1479823"/>
          </a:xfrm>
          <a:prstGeom prst="rect">
            <a:avLst/>
          </a:prstGeom>
        </p:spPr>
        <p:txBody>
          <a:bodyPr vert="horz" lIns="91440" tIns="45720" rIns="91440" bIns="45720" rtlCol="0">
            <a:noAutofit/>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sz="2400" dirty="0"/>
              <a:t>Linear: Negative, Identity</a:t>
            </a:r>
          </a:p>
          <a:p>
            <a:pPr marL="457200" indent="-457200"/>
            <a:r>
              <a:rPr lang="en-US" sz="2400" dirty="0"/>
              <a:t>Logarithmic: Log, Inverse Log</a:t>
            </a:r>
          </a:p>
          <a:p>
            <a:pPr marL="457200" indent="-457200"/>
            <a:r>
              <a:rPr lang="en-US" sz="2400" dirty="0"/>
              <a:t>Power-Law: nth power , nth root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326999200"/>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3.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{7088EA43-ECE7-422A-A525-957922493778}tf78853419_win32</Template>
  <TotalTime>1077</TotalTime>
  <Words>2261</Words>
  <Application>Microsoft Office PowerPoint</Application>
  <PresentationFormat>Widescreen</PresentationFormat>
  <Paragraphs>286</Paragraphs>
  <Slides>59</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59</vt:i4>
      </vt:variant>
    </vt:vector>
  </HeadingPairs>
  <TitlesOfParts>
    <vt:vector size="71" baseType="lpstr">
      <vt:lpstr>新細明體</vt:lpstr>
      <vt:lpstr>宋体</vt:lpstr>
      <vt:lpstr>Arial</vt:lpstr>
      <vt:lpstr>Calibri</vt:lpstr>
      <vt:lpstr>Franklin Gothic Book</vt:lpstr>
      <vt:lpstr>Franklin Gothic Demi</vt:lpstr>
      <vt:lpstr>Google Sans</vt:lpstr>
      <vt:lpstr>Mathematica1</vt:lpstr>
      <vt:lpstr>Söhne</vt:lpstr>
      <vt:lpstr>Times New Roman</vt:lpstr>
      <vt:lpstr>Wingdings</vt:lpstr>
      <vt:lpstr>Custom</vt:lpstr>
      <vt:lpstr>Advanced Image and Video processing </vt:lpstr>
      <vt:lpstr>Image Enhancement in the Spatial Domain </vt:lpstr>
      <vt:lpstr>Image Enhancement</vt:lpstr>
      <vt:lpstr>Image Enhancement Methods</vt:lpstr>
      <vt:lpstr>Point-based methods</vt:lpstr>
      <vt:lpstr>Spatial domain methods </vt:lpstr>
      <vt:lpstr>Grey Scale Manipulation</vt:lpstr>
      <vt:lpstr>Background </vt:lpstr>
      <vt:lpstr>gray-level transformation functions</vt:lpstr>
      <vt:lpstr>Identity transformation</vt:lpstr>
      <vt:lpstr>Image Negative</vt:lpstr>
      <vt:lpstr> Example of  Image Negative</vt:lpstr>
      <vt:lpstr>Exercises on  Image Negative</vt:lpstr>
      <vt:lpstr>PowerPoint Presentation</vt:lpstr>
      <vt:lpstr>Log Transformations</vt:lpstr>
      <vt:lpstr>Example of Logarithm Image</vt:lpstr>
      <vt:lpstr>Power-Law (Gamma)  Transformations </vt:lpstr>
      <vt:lpstr> Example of Power-Law  Transformations</vt:lpstr>
      <vt:lpstr>Image Thresholding</vt:lpstr>
      <vt:lpstr>piecewise-linear  transformations</vt:lpstr>
      <vt:lpstr>piecewise-linear  transformations</vt:lpstr>
      <vt:lpstr>Exercises on  Image Thresholding</vt:lpstr>
      <vt:lpstr>Gray-level slicing</vt:lpstr>
      <vt:lpstr>Gray-level slicing</vt:lpstr>
      <vt:lpstr>  Example of Gray-level slicing</vt:lpstr>
      <vt:lpstr>  Exercises on Gray-level slicing</vt:lpstr>
      <vt:lpstr>Bit plan slicing</vt:lpstr>
      <vt:lpstr>Example  Bit plan slicing</vt:lpstr>
      <vt:lpstr>8 bit planes</vt:lpstr>
      <vt:lpstr>Contrast Stretching</vt:lpstr>
      <vt:lpstr>Contrast Stretching</vt:lpstr>
      <vt:lpstr>Histogram</vt:lpstr>
      <vt:lpstr>Histogram</vt:lpstr>
      <vt:lpstr>Example Histogram</vt:lpstr>
      <vt:lpstr>Histogram Equalization</vt:lpstr>
      <vt:lpstr>Histogram Equalization</vt:lpstr>
      <vt:lpstr>Histogram Equalization</vt:lpstr>
      <vt:lpstr>Histogram Equalization</vt:lpstr>
      <vt:lpstr>Histogram Equalization</vt:lpstr>
      <vt:lpstr>Histogram Equalization</vt:lpstr>
      <vt:lpstr>Histogram Equalization</vt:lpstr>
      <vt:lpstr>Spatial Filtering</vt:lpstr>
      <vt:lpstr>Spatial Filtering (Neighborhood Processing)</vt:lpstr>
      <vt:lpstr>Spatial Filtering (Neighborhood Processing)</vt:lpstr>
      <vt:lpstr>Spatial Filtering (Neighborhood Processing)</vt:lpstr>
      <vt:lpstr>Spatial Filtering (Neighborhood Processing)</vt:lpstr>
      <vt:lpstr>Spatial Filtering (Neighborhood Processing)</vt:lpstr>
      <vt:lpstr>Spatial Filtering (Neighborhood Processing)</vt:lpstr>
      <vt:lpstr>Spatial Filtering (Neighborhood Processing)</vt:lpstr>
      <vt:lpstr>Spatial Filtering (Neighborhood Processing)</vt:lpstr>
      <vt:lpstr>Spatial Filtering (Neighborhood Processing)</vt:lpstr>
      <vt:lpstr>Spatial Filtering (Neighborhood Processing)</vt:lpstr>
      <vt:lpstr>Spatial Filtering (Neighborhood Processing)</vt:lpstr>
      <vt:lpstr>Basics of Spatial Filtering</vt:lpstr>
      <vt:lpstr>Smoothing Spatial Filters</vt:lpstr>
      <vt:lpstr>Smoothing Spatial Filters</vt:lpstr>
      <vt:lpstr>Smoothing Spatial Filters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Image and Video processing </dc:title>
  <dc:creator>Omar Abdelhameed</dc:creator>
  <cp:lastModifiedBy>Omar Abdelhameed</cp:lastModifiedBy>
  <cp:revision>9</cp:revision>
  <dcterms:created xsi:type="dcterms:W3CDTF">2024-04-03T14:45:38Z</dcterms:created>
  <dcterms:modified xsi:type="dcterms:W3CDTF">2024-04-12T18:43:55Z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